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72" r:id="rId12"/>
    <p:sldId id="267" r:id="rId13"/>
    <p:sldId id="273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8B667-F2DB-4484-9D28-9B40146BD565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55D46-1702-4F8D-9C2D-DA4F25BBA49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Say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attend</a:t>
            </a:r>
            <a:r>
              <a:rPr lang="it-IT" baseline="0" dirty="0" smtClean="0"/>
              <a:t> the conference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5D46-1702-4F8D-9C2D-DA4F25BBA4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75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5D46-1702-4F8D-9C2D-DA4F25BBA4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39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Explain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the </a:t>
            </a:r>
            <a:r>
              <a:rPr lang="it-IT" dirty="0" err="1" smtClean="0"/>
              <a:t>constant</a:t>
            </a:r>
            <a:r>
              <a:rPr lang="it-IT" dirty="0" smtClean="0"/>
              <a:t> </a:t>
            </a:r>
            <a:r>
              <a:rPr lang="it-IT" dirty="0" err="1" smtClean="0"/>
              <a:t>hash</a:t>
            </a:r>
            <a:r>
              <a:rPr lang="it-IT" dirty="0" smtClean="0"/>
              <a:t> </a:t>
            </a:r>
            <a:r>
              <a:rPr lang="it-IT" dirty="0" err="1" smtClean="0"/>
              <a:t>function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programmable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5D46-1702-4F8D-9C2D-DA4F25BBA4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25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1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Instead</a:t>
            </a:r>
            <a:r>
              <a:rPr lang="it-IT" dirty="0" smtClean="0"/>
              <a:t> in the ROM </a:t>
            </a:r>
            <a:r>
              <a:rPr lang="it-IT" dirty="0" err="1" smtClean="0"/>
              <a:t>proof</a:t>
            </a:r>
            <a:r>
              <a:rPr lang="it-IT" dirty="0" smtClean="0"/>
              <a:t> the </a:t>
            </a:r>
            <a:r>
              <a:rPr lang="it-IT" dirty="0" err="1" smtClean="0"/>
              <a:t>programming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done</a:t>
            </a:r>
            <a:r>
              <a:rPr lang="it-IT" dirty="0" smtClean="0"/>
              <a:t> </a:t>
            </a:r>
            <a:r>
              <a:rPr lang="it-IT" dirty="0" err="1" smtClean="0"/>
              <a:t>adaptively</a:t>
            </a:r>
            <a:r>
              <a:rPr lang="it-IT" dirty="0" smtClean="0"/>
              <a:t> by </a:t>
            </a:r>
            <a:r>
              <a:rPr lang="it-IT" dirty="0" err="1" smtClean="0"/>
              <a:t>programming</a:t>
            </a:r>
            <a:r>
              <a:rPr lang="it-IT" dirty="0" smtClean="0"/>
              <a:t> the random </a:t>
            </a:r>
            <a:r>
              <a:rPr lang="it-IT" dirty="0" err="1" smtClean="0"/>
              <a:t>oracle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1" dirty="0" smtClean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5D46-1702-4F8D-9C2D-DA4F25BBA4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5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SCN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Fiat-Shamir for Highly Sound Protocols is Instantiable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E81C-3C86-4579-8A25-874870AA84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2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SCN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Fiat-Shamir for Highly Sound Protocols is Instantiable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E81C-3C86-4579-8A25-874870AA84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6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SCN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Fiat-Shamir for Highly Sound Protocols is Instantiable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E81C-3C86-4579-8A25-874870AA84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58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SCN 2016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Fiat-Shamir for Highly Sound Protocols is Instantiable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E81C-3C86-4579-8A25-874870AA84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9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38200" y="6356349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8720E81C-3C86-4579-8A25-874870AA8484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74" y="6262537"/>
            <a:ext cx="2050226" cy="552750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accent3"/>
                </a:solidFill>
              </a:defRPr>
            </a:lvl1pPr>
          </a:lstStyle>
          <a:p>
            <a:r>
              <a:rPr lang="it-IT" smtClean="0"/>
              <a:t>Fiat-Shamir for Highly Sound Protocols is Instantiable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7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SCN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Fiat-Shamir for Highly Sound Protocols is Instantiable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E81C-3C86-4579-8A25-874870AA84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8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SCN 2016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Fiat-Shamir for Highly Sound Protocols is Instantiable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E81C-3C86-4579-8A25-874870AA84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5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SCN 2016</a:t>
            </a:r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Fiat-Shamir for Highly Sound Protocols is Instantiable</a:t>
            </a: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E81C-3C86-4579-8A25-874870AA84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SCN 2016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Fiat-Shamir for Highly Sound Protocols is Instantiable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E81C-3C86-4579-8A25-874870AA84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7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SCN 2016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Fiat-Shamir for Highly Sound Protocols is Instantiable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E81C-3C86-4579-8A25-874870AA84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5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SCN 2016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Fiat-Shamir for Highly Sound Protocols is Instantiable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E81C-3C86-4579-8A25-874870AA84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4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SCN 2016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Fiat-Shamir for Highly Sound Protocols is Instantiable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E81C-3C86-4579-8A25-874870AA84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8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SCN 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Fiat-Shamir for Highly Sound Protocols is Instantiable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0E81C-3C86-4579-8A25-874870AA84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0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5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.png"/><Relationship Id="rId9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26" Type="http://schemas.openxmlformats.org/officeDocument/2006/relationships/image" Target="../media/image90.png"/><Relationship Id="rId3" Type="http://schemas.openxmlformats.org/officeDocument/2006/relationships/image" Target="../media/image13.png"/><Relationship Id="rId21" Type="http://schemas.openxmlformats.org/officeDocument/2006/relationships/image" Target="../media/image86.png"/><Relationship Id="rId7" Type="http://schemas.openxmlformats.org/officeDocument/2006/relationships/image" Target="../media/image74.png"/><Relationship Id="rId12" Type="http://schemas.microsoft.com/office/2007/relationships/hdphoto" Target="../media/hdphoto3.wdp"/><Relationship Id="rId17" Type="http://schemas.openxmlformats.org/officeDocument/2006/relationships/image" Target="../media/image82.png"/><Relationship Id="rId25" Type="http://schemas.openxmlformats.org/officeDocument/2006/relationships/image" Target="../media/image89.png"/><Relationship Id="rId2" Type="http://schemas.openxmlformats.org/officeDocument/2006/relationships/image" Target="../media/image72.pn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7.png"/><Relationship Id="rId24" Type="http://schemas.openxmlformats.org/officeDocument/2006/relationships/image" Target="../media/image88.png"/><Relationship Id="rId5" Type="http://schemas.openxmlformats.org/officeDocument/2006/relationships/image" Target="../media/image6.png"/><Relationship Id="rId15" Type="http://schemas.openxmlformats.org/officeDocument/2006/relationships/image" Target="../media/image80.png"/><Relationship Id="rId23" Type="http://schemas.microsoft.com/office/2007/relationships/hdphoto" Target="../media/hdphoto4.wdp"/><Relationship Id="rId10" Type="http://schemas.openxmlformats.org/officeDocument/2006/relationships/image" Target="../media/image760.png"/><Relationship Id="rId19" Type="http://schemas.openxmlformats.org/officeDocument/2006/relationships/image" Target="../media/image84.png"/><Relationship Id="rId4" Type="http://schemas.openxmlformats.org/officeDocument/2006/relationships/image" Target="../media/image5.png"/><Relationship Id="rId9" Type="http://schemas.openxmlformats.org/officeDocument/2006/relationships/image" Target="../media/image76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png"/><Relationship Id="rId3" Type="http://schemas.openxmlformats.org/officeDocument/2006/relationships/image" Target="../media/image13.png"/><Relationship Id="rId7" Type="http://schemas.openxmlformats.org/officeDocument/2006/relationships/image" Target="../media/image730.png"/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900.png"/><Relationship Id="rId5" Type="http://schemas.openxmlformats.org/officeDocument/2006/relationships/image" Target="../media/image6.png"/><Relationship Id="rId10" Type="http://schemas.openxmlformats.org/officeDocument/2006/relationships/image" Target="../media/image760.png"/><Relationship Id="rId4" Type="http://schemas.openxmlformats.org/officeDocument/2006/relationships/image" Target="../media/image5.png"/><Relationship Id="rId9" Type="http://schemas.openxmlformats.org/officeDocument/2006/relationships/image" Target="../media/image8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5.png"/><Relationship Id="rId7" Type="http://schemas.openxmlformats.org/officeDocument/2006/relationships/image" Target="../media/image9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0.png"/><Relationship Id="rId10" Type="http://schemas.openxmlformats.org/officeDocument/2006/relationships/image" Target="../media/image96.png"/><Relationship Id="rId4" Type="http://schemas.openxmlformats.org/officeDocument/2006/relationships/image" Target="../media/image6.png"/><Relationship Id="rId9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10" Type="http://schemas.microsoft.com/office/2007/relationships/hdphoto" Target="../media/hdphoto1.wdp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7.png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microsoft.com/office/2007/relationships/hdphoto" Target="../media/hdphoto2.wdp"/><Relationship Id="rId5" Type="http://schemas.openxmlformats.org/officeDocument/2006/relationships/image" Target="../media/image49.png"/><Relationship Id="rId15" Type="http://schemas.openxmlformats.org/officeDocument/2006/relationships/image" Target="../media/image56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Relationship Id="rId1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1524000" y="355749"/>
            <a:ext cx="9144000" cy="2387600"/>
          </a:xfrm>
        </p:spPr>
        <p:txBody>
          <a:bodyPr/>
          <a:lstStyle/>
          <a:p>
            <a:r>
              <a:rPr lang="it-IT" b="1" dirty="0" smtClean="0"/>
              <a:t>Fiat-Shamir for Highly Sound </a:t>
            </a:r>
            <a:r>
              <a:rPr lang="it-IT" b="1" dirty="0" err="1" smtClean="0"/>
              <a:t>Protocols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Instantiable</a:t>
            </a:r>
            <a:endParaRPr lang="en-US" b="1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524000" y="4876654"/>
            <a:ext cx="9144000" cy="1655762"/>
          </a:xfrm>
        </p:spPr>
        <p:txBody>
          <a:bodyPr/>
          <a:lstStyle/>
          <a:p>
            <a:r>
              <a:rPr lang="it-IT" i="1" dirty="0" smtClean="0"/>
              <a:t>Security and </a:t>
            </a:r>
            <a:r>
              <a:rPr lang="it-IT" i="1" dirty="0" err="1" smtClean="0"/>
              <a:t>Cryptography</a:t>
            </a:r>
            <a:r>
              <a:rPr lang="it-IT" i="1" dirty="0" smtClean="0"/>
              <a:t> for Networks – SCN 2016</a:t>
            </a:r>
          </a:p>
          <a:p>
            <a:r>
              <a:rPr lang="it-IT" i="1" dirty="0" smtClean="0"/>
              <a:t>Amalfi, 01/09/2016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122" y="3437077"/>
            <a:ext cx="1192484" cy="119248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954631" y="2938469"/>
            <a:ext cx="221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Arno </a:t>
            </a:r>
            <a:r>
              <a:rPr lang="it-IT" sz="2400" dirty="0" err="1" smtClean="0"/>
              <a:t>Mittelbach</a:t>
            </a:r>
            <a:endParaRPr lang="en-US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318812" y="2938468"/>
            <a:ext cx="2168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u="sng" dirty="0" smtClean="0"/>
              <a:t>Daniele Venturi</a:t>
            </a:r>
            <a:endParaRPr lang="en-US" sz="2400" u="sng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581" y="3562380"/>
            <a:ext cx="2597296" cy="94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Highly Sound </a:t>
            </a:r>
            <a:r>
              <a:rPr lang="it-IT" dirty="0" err="1" smtClean="0"/>
              <a:t>Protocols</a:t>
            </a:r>
            <a:r>
              <a:rPr lang="it-IT" dirty="0" smtClean="0"/>
              <a:t> and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50047"/>
              </a:xfrm>
            </p:spPr>
            <p:txBody>
              <a:bodyPr/>
              <a:lstStyle/>
              <a:p>
                <a:r>
                  <a:rPr lang="it-IT" dirty="0" smtClean="0"/>
                  <a:t>3-move </a:t>
                </a:r>
                <a:r>
                  <a:rPr lang="it-IT" dirty="0" err="1" smtClean="0"/>
                  <a:t>protocols</a:t>
                </a:r>
                <a:r>
                  <a:rPr lang="it-IT" dirty="0" smtClean="0"/>
                  <a:t> with </a:t>
                </a:r>
                <a:r>
                  <a:rPr lang="it-IT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completeness</a:t>
                </a:r>
                <a:r>
                  <a:rPr lang="it-IT" dirty="0" smtClean="0"/>
                  <a:t>, </a:t>
                </a:r>
                <a:r>
                  <a:rPr lang="it-IT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soundness</a:t>
                </a:r>
                <a:r>
                  <a:rPr lang="it-IT" dirty="0" smtClean="0"/>
                  <a:t>, </a:t>
                </a:r>
                <a:r>
                  <a:rPr lang="it-IT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HVZK</a:t>
                </a:r>
                <a:r>
                  <a:rPr lang="it-IT" dirty="0" smtClean="0"/>
                  <a:t> and </a:t>
                </a:r>
              </a:p>
              <a:p>
                <a:pPr lvl="1"/>
                <a:r>
                  <a:rPr lang="it-IT" b="1" dirty="0" smtClean="0"/>
                  <a:t>P1</a:t>
                </a:r>
                <a:r>
                  <a:rPr lang="it-IT" dirty="0" smtClean="0"/>
                  <a:t>: </a:t>
                </a:r>
                <a:r>
                  <a:rPr lang="it-IT" dirty="0" err="1" smtClean="0"/>
                  <a:t>Commitment</a:t>
                </a:r>
                <a:r>
                  <a:rPr lang="it-IT" dirty="0" smtClean="0"/>
                  <a:t> </a:t>
                </a:r>
                <a:r>
                  <a:rPr lang="it-IT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𝛼 </a:t>
                </a:r>
                <a:r>
                  <a:rPr lang="it-IT" dirty="0" smtClean="0">
                    <a:ea typeface="Cambria Math" panose="02040503050406030204" pitchFamily="18" charset="0"/>
                  </a:rPr>
                  <a:t>can be </a:t>
                </a:r>
                <a:r>
                  <a:rPr lang="it-IT" dirty="0" err="1" smtClean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computed</a:t>
                </a:r>
                <a:r>
                  <a:rPr lang="it-IT" dirty="0" smtClean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it-IT" dirty="0" err="1" smtClean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independently</a:t>
                </a:r>
                <a:r>
                  <a:rPr lang="it-IT" dirty="0" smtClean="0">
                    <a:ea typeface="Cambria Math" panose="02040503050406030204" pitchFamily="18" charset="0"/>
                  </a:rPr>
                  <a:t> of</a:t>
                </a:r>
                <a:r>
                  <a:rPr lang="it-IT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endParaRPr lang="it-IT" dirty="0" smtClean="0"/>
              </a:p>
              <a:p>
                <a:pPr lvl="1"/>
                <a:r>
                  <a:rPr lang="it-IT" b="1" dirty="0" smtClean="0"/>
                  <a:t>P2</a:t>
                </a:r>
                <a:r>
                  <a:rPr lang="it-IT" dirty="0" smtClean="0"/>
                  <a:t>: </a:t>
                </a:r>
                <a:r>
                  <a:rPr lang="it-IT" dirty="0" err="1" smtClean="0"/>
                  <a:t>Soundness</a:t>
                </a:r>
                <a:r>
                  <a:rPr lang="it-IT" dirty="0" smtClean="0"/>
                  <a:t>-</a:t>
                </a:r>
                <a:r>
                  <a:rPr lang="it-IT" dirty="0" err="1" smtClean="0"/>
                  <a:t>error</a:t>
                </a:r>
                <a:r>
                  <a:rPr lang="it-IT" dirty="0" smtClean="0"/>
                  <a:t>-to-</a:t>
                </a:r>
                <a:r>
                  <a:rPr lang="it-IT" dirty="0" err="1" smtClean="0"/>
                  <a:t>guessing</a:t>
                </a:r>
                <a:r>
                  <a:rPr lang="it-IT" dirty="0" smtClean="0"/>
                  <a:t> ratio (SEGR) </a:t>
                </a:r>
                <a:r>
                  <a:rPr lang="it-IT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bounded</a:t>
                </a:r>
                <a:r>
                  <a:rPr lang="it-IT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it-IT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away</a:t>
                </a:r>
                <a:r>
                  <a:rPr lang="it-IT" dirty="0" smtClean="0"/>
                  <a:t> from </a:t>
                </a:r>
                <a:r>
                  <a:rPr lang="it-IT" dirty="0" err="1" smtClean="0"/>
                  <a:t>one</a:t>
                </a:r>
                <a:endParaRPr lang="it-IT" dirty="0" smtClean="0"/>
              </a:p>
              <a:p>
                <a:pPr lvl="1"/>
                <a:r>
                  <a:rPr lang="it-IT" b="1" dirty="0" smtClean="0"/>
                  <a:t>P3</a:t>
                </a:r>
                <a:r>
                  <a:rPr lang="it-IT" dirty="0" smtClean="0"/>
                  <a:t>: HVZK Simulator </a:t>
                </a:r>
                <a:r>
                  <a:rPr lang="it-IT" dirty="0" err="1" smtClean="0"/>
                  <a:t>computes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it-IT" dirty="0" err="1" smtClean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independently</a:t>
                </a:r>
                <a:r>
                  <a:rPr lang="it-IT" dirty="0" smtClean="0"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it-IT" dirty="0" smtClean="0"/>
              </a:p>
              <a:p>
                <a:endParaRPr lang="it-IT" dirty="0" smtClean="0"/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dirty="0"/>
              </a:p>
              <a:p>
                <a:r>
                  <a:rPr lang="it-IT" u="sng" dirty="0" err="1" smtClean="0"/>
                  <a:t>Main</a:t>
                </a:r>
                <a:r>
                  <a:rPr lang="it-IT" u="sng" dirty="0" smtClean="0"/>
                  <a:t> </a:t>
                </a:r>
                <a:r>
                  <a:rPr lang="it-IT" u="sng" dirty="0" err="1" smtClean="0"/>
                  <a:t>question</a:t>
                </a:r>
                <a:r>
                  <a:rPr lang="it-IT" u="sng" dirty="0" smtClean="0"/>
                  <a:t>:</a:t>
                </a:r>
                <a:r>
                  <a:rPr lang="it-IT" dirty="0" smtClean="0"/>
                  <a:t> Do </a:t>
                </a:r>
                <a:r>
                  <a:rPr lang="it-IT" dirty="0" err="1" smtClean="0"/>
                  <a:t>highly</a:t>
                </a:r>
                <a:r>
                  <a:rPr lang="it-IT" dirty="0" smtClean="0"/>
                  <a:t> sound </a:t>
                </a:r>
                <a:r>
                  <a:rPr lang="it-IT" dirty="0" err="1" smtClean="0"/>
                  <a:t>protocols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exist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at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all</a:t>
                </a:r>
                <a:r>
                  <a:rPr lang="it-IT" dirty="0" smtClean="0"/>
                  <a:t>???</a:t>
                </a:r>
              </a:p>
              <a:p>
                <a:endParaRPr lang="it-IT" dirty="0" smtClean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50047"/>
              </a:xfrm>
              <a:blipFill rotWithShape="0">
                <a:blip r:embed="rId2"/>
                <a:stretch>
                  <a:fillRect l="-1043" t="-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E81C-3C86-4579-8A25-874870AA848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Fiat-Shamir for Highly Sound Protocols is Instantiable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arrotondato 5"/>
              <p:cNvSpPr/>
              <p:nvPr/>
            </p:nvSpPr>
            <p:spPr>
              <a:xfrm>
                <a:off x="2117558" y="3582054"/>
                <a:ext cx="7285060" cy="1732548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it-IT" sz="2800" b="1" u="sng" dirty="0" err="1" smtClean="0">
                    <a:solidFill>
                      <a:schemeClr val="tx1"/>
                    </a:solidFill>
                  </a:rPr>
                  <a:t>Theorem</a:t>
                </a:r>
                <a:r>
                  <a:rPr lang="it-IT" sz="2800" b="1" u="sng" dirty="0" smtClean="0">
                    <a:solidFill>
                      <a:schemeClr val="tx1"/>
                    </a:solidFill>
                  </a:rPr>
                  <a:t>:</a:t>
                </a:r>
                <a:r>
                  <a:rPr lang="it-IT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it-IT" sz="2800" dirty="0" err="1" smtClean="0">
                    <a:solidFill>
                      <a:schemeClr val="tx1"/>
                    </a:solidFill>
                  </a:rPr>
                  <a:t>If</a:t>
                </a:r>
                <a:r>
                  <a:rPr lang="it-IT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it-IT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𝛴</a:t>
                </a:r>
                <a:r>
                  <a:rPr lang="it-IT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it-IT" sz="2800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is</a:t>
                </a:r>
                <a:r>
                  <a:rPr lang="it-IT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it-IT" sz="2800" dirty="0" err="1" smtClean="0">
                    <a:solidFill>
                      <a:schemeClr val="accent6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highly</a:t>
                </a:r>
                <a:r>
                  <a:rPr lang="it-IT" sz="2800" dirty="0" smtClean="0">
                    <a:solidFill>
                      <a:schemeClr val="accent6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sound</a:t>
                </a:r>
                <a:r>
                  <a:rPr lang="it-IT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it-IT" sz="2800" dirty="0" smtClean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it-IT" sz="2800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then</a:t>
                </a:r>
                <a:r>
                  <a:rPr lang="it-IT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it-IT" sz="2800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its</a:t>
                </a:r>
                <a:r>
                  <a:rPr lang="it-IT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FS </a:t>
                </a:r>
                <a:r>
                  <a:rPr lang="it-IT" sz="2800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collapse</a:t>
                </a:r>
                <a:r>
                  <a:rPr lang="it-IT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it-IT" sz="2800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using</a:t>
                </a:r>
                <a:r>
                  <a:rPr lang="it-IT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-wise independent </a:t>
                </a:r>
                <a:r>
                  <a:rPr lang="en-US" sz="2800" dirty="0">
                    <a:solidFill>
                      <a:schemeClr val="tx1"/>
                    </a:solidFill>
                  </a:rPr>
                  <a:t>h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ash is a 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-bounded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NIZK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ttangolo arrotondat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558" y="3582054"/>
                <a:ext cx="7285060" cy="1732548"/>
              </a:xfrm>
              <a:prstGeom prst="roundRect">
                <a:avLst/>
              </a:prstGeom>
              <a:blipFill rotWithShape="0">
                <a:blip r:embed="rId3"/>
                <a:stretch>
                  <a:fillRect l="-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93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Example</a:t>
            </a:r>
            <a:r>
              <a:rPr lang="it-IT" dirty="0" smtClean="0"/>
              <a:t>: </a:t>
            </a:r>
            <a:r>
              <a:rPr lang="it-IT" dirty="0" err="1" smtClean="0"/>
              <a:t>Blum’s</a:t>
            </a:r>
            <a:r>
              <a:rPr lang="it-IT" dirty="0" smtClean="0"/>
              <a:t> QR </a:t>
            </a:r>
            <a:r>
              <a:rPr lang="it-IT" dirty="0" err="1" smtClean="0"/>
              <a:t>Protocol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039437"/>
                <a:ext cx="10515600" cy="2245861"/>
              </a:xfrm>
            </p:spPr>
            <p:txBody>
              <a:bodyPr/>
              <a:lstStyle/>
              <a:p>
                <a:r>
                  <a:rPr lang="it-IT" b="1" dirty="0" smtClean="0"/>
                  <a:t>P1</a:t>
                </a:r>
                <a:r>
                  <a:rPr lang="it-IT" dirty="0" smtClean="0"/>
                  <a:t> </a:t>
                </a:r>
                <a:r>
                  <a:rPr lang="it-IT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clearly</a:t>
                </a:r>
                <a:r>
                  <a:rPr lang="it-IT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it-IT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met</a:t>
                </a:r>
                <a:r>
                  <a:rPr lang="it-IT" dirty="0" smtClean="0"/>
                  <a:t>, </a:t>
                </a:r>
                <a:r>
                  <a:rPr lang="it-IT" dirty="0" err="1" smtClean="0"/>
                  <a:t>but</a:t>
                </a:r>
                <a:r>
                  <a:rPr lang="it-IT" dirty="0" smtClean="0"/>
                  <a:t> </a:t>
                </a:r>
                <a:r>
                  <a:rPr lang="it-IT" b="1" dirty="0" smtClean="0"/>
                  <a:t>P2</a:t>
                </a:r>
                <a:r>
                  <a:rPr lang="it-IT" dirty="0" smtClean="0"/>
                  <a:t> and </a:t>
                </a:r>
                <a:r>
                  <a:rPr lang="it-IT" b="1" dirty="0" smtClean="0"/>
                  <a:t>P3</a:t>
                </a:r>
                <a:r>
                  <a:rPr lang="it-IT" dirty="0" smtClean="0"/>
                  <a:t> </a:t>
                </a:r>
                <a:r>
                  <a:rPr lang="it-IT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it-IT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re </a:t>
                </a:r>
                <a:r>
                  <a:rPr lang="it-IT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not</a:t>
                </a:r>
                <a:endParaRPr lang="it-IT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lvl="1"/>
                <a:r>
                  <a:rPr lang="it-IT" dirty="0" err="1" smtClean="0"/>
                  <a:t>Soundness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is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only</a:t>
                </a:r>
                <a:r>
                  <a:rPr lang="it-IT" dirty="0" smtClean="0"/>
                  <a:t> ½</a:t>
                </a:r>
              </a:p>
              <a:p>
                <a:pPr lvl="1"/>
                <a:r>
                  <a:rPr lang="it-IT" dirty="0" smtClean="0"/>
                  <a:t>HVZK Simulator </a:t>
                </a:r>
                <a:r>
                  <a:rPr lang="it-IT" dirty="0" err="1" smtClean="0"/>
                  <a:t>computes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depending on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r>
                  <a:rPr lang="it-IT" dirty="0" smtClean="0"/>
                  <a:t>The </a:t>
                </a:r>
                <a:r>
                  <a:rPr lang="it-IT" dirty="0" err="1" smtClean="0"/>
                  <a:t>Lapidot</a:t>
                </a:r>
                <a:r>
                  <a:rPr lang="it-IT" dirty="0" smtClean="0"/>
                  <a:t>-Shamir </a:t>
                </a:r>
                <a:r>
                  <a:rPr lang="it-IT" dirty="0" err="1" smtClean="0"/>
                  <a:t>protocol</a:t>
                </a:r>
                <a:r>
                  <a:rPr lang="it-IT" dirty="0" smtClean="0"/>
                  <a:t> for </a:t>
                </a:r>
                <a:r>
                  <a:rPr lang="it-IT" dirty="0" err="1" smtClean="0"/>
                  <a:t>graph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hamiltonicity</a:t>
                </a:r>
                <a:r>
                  <a:rPr lang="it-IT" dirty="0" smtClean="0"/>
                  <a:t> </a:t>
                </a:r>
                <a:r>
                  <a:rPr lang="it-IT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directly</a:t>
                </a:r>
                <a:r>
                  <a:rPr lang="it-IT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it-IT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meets</a:t>
                </a:r>
                <a:r>
                  <a:rPr lang="it-IT" dirty="0" smtClean="0"/>
                  <a:t> </a:t>
                </a:r>
                <a:r>
                  <a:rPr lang="it-IT" b="1" dirty="0" smtClean="0"/>
                  <a:t>P1</a:t>
                </a:r>
                <a:r>
                  <a:rPr lang="it-IT" dirty="0" smtClean="0"/>
                  <a:t> and </a:t>
                </a:r>
                <a:r>
                  <a:rPr lang="it-IT" b="1" dirty="0" smtClean="0"/>
                  <a:t>P3</a:t>
                </a:r>
                <a:r>
                  <a:rPr lang="it-IT" dirty="0" smtClean="0"/>
                  <a:t> [LS91,OV12]</a:t>
                </a:r>
                <a:endParaRPr lang="en-US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039437"/>
                <a:ext cx="10515600" cy="2245861"/>
              </a:xfrm>
              <a:blipFill rotWithShape="0">
                <a:blip r:embed="rId2"/>
                <a:stretch>
                  <a:fillRect l="-1043" t="-4620" r="-754" b="-3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E81C-3C86-4579-8A25-874870AA848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Fiat-Shamir for Highly Sound Protocols is Instantiable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37" y="2083934"/>
            <a:ext cx="1334365" cy="133436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00" y="1795443"/>
            <a:ext cx="1622856" cy="1622856"/>
          </a:xfrm>
          <a:prstGeom prst="rect">
            <a:avLst/>
          </a:prstGeom>
        </p:spPr>
      </p:pic>
      <p:cxnSp>
        <p:nvCxnSpPr>
          <p:cNvPr id="8" name="Connettore 2 7"/>
          <p:cNvCxnSpPr/>
          <p:nvPr/>
        </p:nvCxnSpPr>
        <p:spPr>
          <a:xfrm flipV="1">
            <a:off x="4867547" y="2340389"/>
            <a:ext cx="2586182" cy="9236"/>
          </a:xfrm>
          <a:prstGeom prst="straightConnector1">
            <a:avLst/>
          </a:prstGeom>
          <a:ln w="222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V="1">
            <a:off x="4867547" y="2811011"/>
            <a:ext cx="2586182" cy="9236"/>
          </a:xfrm>
          <a:prstGeom prst="straightConnector1">
            <a:avLst/>
          </a:prstGeom>
          <a:ln w="22225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4867547" y="3272397"/>
            <a:ext cx="2586182" cy="9236"/>
          </a:xfrm>
          <a:prstGeom prst="straightConnector1">
            <a:avLst/>
          </a:prstGeom>
          <a:ln w="222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5785528" y="1934630"/>
                <a:ext cx="11308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528" y="1934630"/>
                <a:ext cx="1130886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>
              <a:xfrm>
                <a:off x="1412595" y="2002839"/>
                <a:ext cx="2014269" cy="461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)∈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𝑄𝑅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595" y="2002839"/>
                <a:ext cx="2014269" cy="46128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umetto 2 12"/>
              <p:cNvSpPr/>
              <p:nvPr/>
            </p:nvSpPr>
            <p:spPr>
              <a:xfrm>
                <a:off x="1087655" y="2568632"/>
                <a:ext cx="2146433" cy="674685"/>
              </a:xfrm>
              <a:prstGeom prst="wedgeRoundRectCallout">
                <a:avLst>
                  <a:gd name="adj1" fmla="val 38099"/>
                  <a:gd name="adj2" fmla="val -78375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it-IT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it-IT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Fumetto 2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655" y="2568632"/>
                <a:ext cx="2146433" cy="674685"/>
              </a:xfrm>
              <a:prstGeom prst="wedgeRoundRectCallout">
                <a:avLst>
                  <a:gd name="adj1" fmla="val 38099"/>
                  <a:gd name="adj2" fmla="val -78375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5530267" y="2361004"/>
                <a:ext cx="15617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←{0,1}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267" y="2361004"/>
                <a:ext cx="1561774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/>
              <p:cNvSpPr txBox="1"/>
              <p:nvPr/>
            </p:nvSpPr>
            <p:spPr>
              <a:xfrm>
                <a:off x="5448259" y="2846687"/>
                <a:ext cx="1676485" cy="451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259" y="2846687"/>
                <a:ext cx="1676485" cy="4510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sellaDiTesto 16"/>
          <p:cNvSpPr txBox="1"/>
          <p:nvPr/>
        </p:nvSpPr>
        <p:spPr>
          <a:xfrm>
            <a:off x="3331158" y="3427610"/>
            <a:ext cx="100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Prover</a:t>
            </a:r>
            <a:endParaRPr lang="en-US" sz="24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8207267" y="3448245"/>
            <a:ext cx="110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Verifier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1593873" y="3319898"/>
                <a:ext cx="11982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873" y="3319898"/>
                <a:ext cx="1198277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/>
              <p:cNvSpPr txBox="1"/>
              <p:nvPr/>
            </p:nvSpPr>
            <p:spPr>
              <a:xfrm>
                <a:off x="9532259" y="2558612"/>
                <a:ext cx="1825371" cy="451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≟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CasellaDiTes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2259" y="2558612"/>
                <a:ext cx="1825371" cy="45108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tangolo arrotondato 24"/>
              <p:cNvSpPr/>
              <p:nvPr/>
            </p:nvSpPr>
            <p:spPr>
              <a:xfrm>
                <a:off x="4899434" y="1372084"/>
                <a:ext cx="2700375" cy="475455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0" dirty="0" smtClean="0">
                    <a:solidFill>
                      <a:schemeClr val="bg1"/>
                    </a:solidFill>
                  </a:rPr>
                  <a:t>Blum </a:t>
                </a:r>
                <a:r>
                  <a:rPr lang="it-IT" sz="2800" b="0" dirty="0" err="1" smtClean="0">
                    <a:solidFill>
                      <a:schemeClr val="bg1"/>
                    </a:solidFill>
                  </a:rPr>
                  <a:t>Integer</a:t>
                </a:r>
                <a:r>
                  <a:rPr lang="it-IT" sz="2800" b="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ttangolo arrotondat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434" y="1372084"/>
                <a:ext cx="2700375" cy="475455"/>
              </a:xfrm>
              <a:prstGeom prst="roundRect">
                <a:avLst/>
              </a:prstGeom>
              <a:blipFill rotWithShape="0">
                <a:blip r:embed="rId12"/>
                <a:stretch>
                  <a:fillRect t="-16456" b="-40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8139269" y="2570678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269" y="2570678"/>
                <a:ext cx="283411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98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/>
      <p:bldP spid="15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First Compiler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019056"/>
                <a:ext cx="10515600" cy="1257352"/>
              </a:xfrm>
            </p:spPr>
            <p:txBody>
              <a:bodyPr>
                <a:normAutofit/>
              </a:bodyPr>
              <a:lstStyle/>
              <a:p>
                <a:r>
                  <a:rPr lang="it-IT" b="1" dirty="0" smtClean="0"/>
                  <a:t>P1</a:t>
                </a:r>
                <a:r>
                  <a:rPr lang="it-IT" dirty="0" smtClean="0"/>
                  <a:t> and </a:t>
                </a:r>
                <a:r>
                  <a:rPr lang="it-IT" b="1" dirty="0" smtClean="0"/>
                  <a:t>P3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easily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seen</a:t>
                </a:r>
                <a:r>
                  <a:rPr lang="it-IT" dirty="0" smtClean="0"/>
                  <a:t> to be </a:t>
                </a:r>
                <a:r>
                  <a:rPr lang="it-IT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preserved</a:t>
                </a:r>
                <a:endParaRPr lang="it-IT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it-IT" b="1" dirty="0" smtClean="0"/>
                  <a:t>P2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holds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since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it-IT" dirty="0" smtClean="0"/>
                  <a:t> </a:t>
                </a:r>
                <a:r>
                  <a:rPr lang="it-IT" dirty="0" err="1" smtClean="0"/>
                  <a:t>is</a:t>
                </a:r>
                <a:r>
                  <a:rPr lang="it-IT" dirty="0" smtClean="0"/>
                  <a:t> </a:t>
                </a:r>
                <a:r>
                  <a:rPr lang="it-IT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independent</a:t>
                </a:r>
                <a:r>
                  <a:rPr lang="it-IT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it-IT" dirty="0" smtClean="0"/>
                  <a:t>of the </a:t>
                </a:r>
                <a:r>
                  <a:rPr lang="it-IT" dirty="0" err="1" smtClean="0"/>
                  <a:t>size</a:t>
                </a:r>
                <a:r>
                  <a:rPr lang="it-IT" dirty="0" smtClean="0"/>
                  <a:t> of the </a:t>
                </a:r>
                <a:r>
                  <a:rPr lang="it-IT" dirty="0" err="1" smtClean="0"/>
                  <a:t>pre-commitment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it-IT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019056"/>
                <a:ext cx="10515600" cy="1257352"/>
              </a:xfrm>
              <a:blipFill rotWithShape="0">
                <a:blip r:embed="rId2"/>
                <a:stretch>
                  <a:fillRect l="-1043" t="-7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E81C-3C86-4579-8A25-874870AA848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Fiat-Shamir for Highly Sound Protocols is Instantiable</a:t>
            </a:r>
            <a:endParaRPr lang="en-US" dirty="0"/>
          </a:p>
        </p:txBody>
      </p:sp>
      <p:sp>
        <p:nvSpPr>
          <p:cNvPr id="6" name="Rettangolo arrotondato 5"/>
          <p:cNvSpPr/>
          <p:nvPr/>
        </p:nvSpPr>
        <p:spPr>
          <a:xfrm>
            <a:off x="4418851" y="485778"/>
            <a:ext cx="3651607" cy="10784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635" y="619305"/>
            <a:ext cx="3044037" cy="779250"/>
          </a:xfrm>
          <a:prstGeom prst="rect">
            <a:avLst/>
          </a:prstGeom>
        </p:spPr>
      </p:pic>
      <p:sp>
        <p:nvSpPr>
          <p:cNvPr id="8" name="Freccia in giù 7"/>
          <p:cNvSpPr/>
          <p:nvPr/>
        </p:nvSpPr>
        <p:spPr>
          <a:xfrm>
            <a:off x="5795818" y="1703866"/>
            <a:ext cx="600363" cy="57222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5240303" y="453593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P1</a:t>
            </a:r>
            <a:r>
              <a:rPr lang="it-IT" dirty="0" smtClean="0"/>
              <a:t>+</a:t>
            </a:r>
            <a:r>
              <a:rPr lang="it-IT" b="1" dirty="0" smtClean="0"/>
              <a:t>P3</a:t>
            </a:r>
            <a:endParaRPr lang="en-US" b="1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37" y="2902090"/>
            <a:ext cx="1334365" cy="133436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00" y="2613599"/>
            <a:ext cx="1622856" cy="1622856"/>
          </a:xfrm>
          <a:prstGeom prst="rect">
            <a:avLst/>
          </a:prstGeom>
        </p:spPr>
      </p:pic>
      <p:cxnSp>
        <p:nvCxnSpPr>
          <p:cNvPr id="12" name="Connettore 2 11"/>
          <p:cNvCxnSpPr/>
          <p:nvPr/>
        </p:nvCxnSpPr>
        <p:spPr>
          <a:xfrm flipV="1">
            <a:off x="4867547" y="3158545"/>
            <a:ext cx="2586182" cy="9236"/>
          </a:xfrm>
          <a:prstGeom prst="straightConnector1">
            <a:avLst/>
          </a:prstGeom>
          <a:ln w="222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4867547" y="3629167"/>
            <a:ext cx="2586182" cy="9236"/>
          </a:xfrm>
          <a:prstGeom prst="straightConnector1">
            <a:avLst/>
          </a:prstGeom>
          <a:ln w="22225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4867547" y="4090553"/>
            <a:ext cx="2586182" cy="9236"/>
          </a:xfrm>
          <a:prstGeom prst="straightConnector1">
            <a:avLst/>
          </a:prstGeom>
          <a:ln w="222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/>
              <p:cNvSpPr txBox="1"/>
              <p:nvPr/>
            </p:nvSpPr>
            <p:spPr>
              <a:xfrm>
                <a:off x="5201688" y="2752786"/>
                <a:ext cx="4559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688" y="2752786"/>
                <a:ext cx="455959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421656" y="2045804"/>
                <a:ext cx="16538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)∈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56" y="2045804"/>
                <a:ext cx="1653851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6138658" y="3219218"/>
                <a:ext cx="14166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658" y="3219218"/>
                <a:ext cx="1416670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5135075" y="3664843"/>
                <a:ext cx="13581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075" y="3664843"/>
                <a:ext cx="1358192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/>
              <p:cNvSpPr txBox="1"/>
              <p:nvPr/>
            </p:nvSpPr>
            <p:spPr>
              <a:xfrm>
                <a:off x="9515683" y="3821967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683" y="3821967"/>
                <a:ext cx="283411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sellaDiTesto 19"/>
          <p:cNvSpPr txBox="1"/>
          <p:nvPr/>
        </p:nvSpPr>
        <p:spPr>
          <a:xfrm>
            <a:off x="3331158" y="4245766"/>
            <a:ext cx="100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Prover</a:t>
            </a:r>
            <a:endParaRPr lang="en-US" sz="24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8207267" y="4266401"/>
            <a:ext cx="110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Verifier</a:t>
            </a:r>
            <a:endParaRPr lang="en-US" sz="2400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41" y="1920080"/>
            <a:ext cx="1063506" cy="751473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76" y="1916420"/>
            <a:ext cx="1063506" cy="751473"/>
          </a:xfrm>
          <a:prstGeom prst="rect">
            <a:avLst/>
          </a:prstGeom>
        </p:spPr>
      </p:pic>
      <p:sp>
        <p:nvSpPr>
          <p:cNvPr id="24" name="Freccia a destra 23"/>
          <p:cNvSpPr/>
          <p:nvPr/>
        </p:nvSpPr>
        <p:spPr>
          <a:xfrm rot="19079647">
            <a:off x="8556503" y="2354884"/>
            <a:ext cx="548542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/>
              <p:cNvSpPr txBox="1"/>
              <p:nvPr/>
            </p:nvSpPr>
            <p:spPr>
              <a:xfrm>
                <a:off x="8302452" y="2218717"/>
                <a:ext cx="4559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CasellaDiTes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452" y="2218717"/>
                <a:ext cx="455959" cy="4308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ccia in giù 28"/>
          <p:cNvSpPr/>
          <p:nvPr/>
        </p:nvSpPr>
        <p:spPr>
          <a:xfrm rot="17862402">
            <a:off x="4599803" y="2545359"/>
            <a:ext cx="484632" cy="55418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ccia circolare a sinistra 29"/>
          <p:cNvSpPr/>
          <p:nvPr/>
        </p:nvSpPr>
        <p:spPr>
          <a:xfrm rot="10963336">
            <a:off x="2597394" y="2206413"/>
            <a:ext cx="731520" cy="1216152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/>
              <p:cNvSpPr txBox="1"/>
              <p:nvPr/>
            </p:nvSpPr>
            <p:spPr>
              <a:xfrm>
                <a:off x="2813020" y="2696145"/>
                <a:ext cx="4122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CasellaDiTes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020" y="2696145"/>
                <a:ext cx="412292" cy="43088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Immagine 3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07" y="3821967"/>
            <a:ext cx="1063506" cy="7514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/>
              <p:cNvSpPr txBox="1"/>
              <p:nvPr/>
            </p:nvSpPr>
            <p:spPr>
              <a:xfrm>
                <a:off x="68970" y="3693581"/>
                <a:ext cx="14557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CasellaDiTes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0" y="3693581"/>
                <a:ext cx="1455783" cy="43088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/>
              <p:cNvSpPr txBox="1"/>
              <p:nvPr/>
            </p:nvSpPr>
            <p:spPr>
              <a:xfrm>
                <a:off x="10549161" y="1623866"/>
                <a:ext cx="14557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CasellaDiTes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161" y="1623866"/>
                <a:ext cx="1455783" cy="43088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ccia a destra 34"/>
          <p:cNvSpPr/>
          <p:nvPr/>
        </p:nvSpPr>
        <p:spPr>
          <a:xfrm>
            <a:off x="10324794" y="2068399"/>
            <a:ext cx="548542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/>
              <p:cNvSpPr txBox="1"/>
              <p:nvPr/>
            </p:nvSpPr>
            <p:spPr>
              <a:xfrm>
                <a:off x="3766880" y="1501632"/>
                <a:ext cx="4394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CasellaDiTes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880" y="1501632"/>
                <a:ext cx="439416" cy="43088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/>
              <p:cNvSpPr txBox="1"/>
              <p:nvPr/>
            </p:nvSpPr>
            <p:spPr>
              <a:xfrm>
                <a:off x="9705766" y="1437415"/>
                <a:ext cx="4476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CasellaDiTes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5766" y="1437415"/>
                <a:ext cx="447687" cy="43088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/>
              <p:cNvSpPr txBox="1"/>
              <p:nvPr/>
            </p:nvSpPr>
            <p:spPr>
              <a:xfrm>
                <a:off x="1585640" y="3393717"/>
                <a:ext cx="4476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CasellaDiTes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640" y="3393717"/>
                <a:ext cx="447687" cy="43088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ccia in giù 38"/>
          <p:cNvSpPr/>
          <p:nvPr/>
        </p:nvSpPr>
        <p:spPr>
          <a:xfrm rot="2662456">
            <a:off x="2665237" y="3790700"/>
            <a:ext cx="484632" cy="55418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/>
              <p:cNvSpPr txBox="1"/>
              <p:nvPr/>
            </p:nvSpPr>
            <p:spPr>
              <a:xfrm rot="19003068">
                <a:off x="2638476" y="3508543"/>
                <a:ext cx="4559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CasellaDiTes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03068">
                <a:off x="2638476" y="3508543"/>
                <a:ext cx="455958" cy="43088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reccia in giù 40"/>
          <p:cNvSpPr/>
          <p:nvPr/>
        </p:nvSpPr>
        <p:spPr>
          <a:xfrm rot="5400000">
            <a:off x="815326" y="4029286"/>
            <a:ext cx="484632" cy="55418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Immagine 43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910" y="2320593"/>
            <a:ext cx="553213" cy="553213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251" y="4220626"/>
            <a:ext cx="553213" cy="553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Fumetto 2 26"/>
              <p:cNvSpPr/>
              <p:nvPr/>
            </p:nvSpPr>
            <p:spPr>
              <a:xfrm>
                <a:off x="8508024" y="2395980"/>
                <a:ext cx="2850983" cy="1267253"/>
              </a:xfrm>
              <a:prstGeom prst="wedgeRoundRectCallout">
                <a:avLst>
                  <a:gd name="adj1" fmla="val -42215"/>
                  <a:gd name="adj2" fmla="val 77077"/>
                  <a:gd name="adj3" fmla="val 1666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dirty="0" smtClean="0"/>
                  <a:t>Check: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valid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Fumetto 2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024" y="2395980"/>
                <a:ext cx="2850983" cy="1267253"/>
              </a:xfrm>
              <a:prstGeom prst="wedgeRoundRectCallout">
                <a:avLst>
                  <a:gd name="adj1" fmla="val -42215"/>
                  <a:gd name="adj2" fmla="val 77077"/>
                  <a:gd name="adj3" fmla="val 16667"/>
                </a:avLst>
              </a:prstGeom>
              <a:blipFill rotWithShape="0">
                <a:blip r:embed="rId24"/>
                <a:stretch>
                  <a:fillRect l="-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Fumetto 2 45"/>
              <p:cNvSpPr/>
              <p:nvPr/>
            </p:nvSpPr>
            <p:spPr>
              <a:xfrm>
                <a:off x="1500907" y="1263203"/>
                <a:ext cx="2123183" cy="623802"/>
              </a:xfrm>
              <a:prstGeom prst="wedgeRoundRectCallout">
                <a:avLst>
                  <a:gd name="adj1" fmla="val 44285"/>
                  <a:gd name="adj2" fmla="val 74890"/>
                  <a:gd name="adj3" fmla="val 1666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𝑖𝑂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,∙)</m:t>
                      </m:r>
                      <m:r>
                        <a:rPr lang="it-IT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Fumetto 2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907" y="1263203"/>
                <a:ext cx="2123183" cy="623802"/>
              </a:xfrm>
              <a:prstGeom prst="wedgeRoundRectCallout">
                <a:avLst>
                  <a:gd name="adj1" fmla="val 44285"/>
                  <a:gd name="adj2" fmla="val 74890"/>
                  <a:gd name="adj3" fmla="val 16667"/>
                </a:avLst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Fumetto 2 46"/>
              <p:cNvSpPr/>
              <p:nvPr/>
            </p:nvSpPr>
            <p:spPr>
              <a:xfrm>
                <a:off x="6832662" y="1306878"/>
                <a:ext cx="2585367" cy="623802"/>
              </a:xfrm>
              <a:prstGeom prst="wedgeRoundRectCallout">
                <a:avLst>
                  <a:gd name="adj1" fmla="val 44285"/>
                  <a:gd name="adj2" fmla="val 74890"/>
                  <a:gd name="adj3" fmla="val 1666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𝑖𝑂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,∙+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Fumetto 2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662" y="1306878"/>
                <a:ext cx="2585367" cy="623802"/>
              </a:xfrm>
              <a:prstGeom prst="wedgeRoundRectCallout">
                <a:avLst>
                  <a:gd name="adj1" fmla="val 44285"/>
                  <a:gd name="adj2" fmla="val 74890"/>
                  <a:gd name="adj3" fmla="val 16667"/>
                </a:avLst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92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4" grpId="0" animBg="1"/>
      <p:bldP spid="28" grpId="0"/>
      <p:bldP spid="29" grpId="0" animBg="1"/>
      <p:bldP spid="30" grpId="0" animBg="1"/>
      <p:bldP spid="31" grpId="0"/>
      <p:bldP spid="33" grpId="0"/>
      <p:bldP spid="34" grpId="0"/>
      <p:bldP spid="35" grpId="0" animBg="1"/>
      <p:bldP spid="36" grpId="0"/>
      <p:bldP spid="37" grpId="0"/>
      <p:bldP spid="38" grpId="0"/>
      <p:bldP spid="39" grpId="0" animBg="1"/>
      <p:bldP spid="40" grpId="0"/>
      <p:bldP spid="41" grpId="0" animBg="1"/>
      <p:bldP spid="27" grpId="0" animBg="1"/>
      <p:bldP spid="46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Second Compiler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32458"/>
                <a:ext cx="10515600" cy="1948072"/>
              </a:xfrm>
            </p:spPr>
            <p:txBody>
              <a:bodyPr>
                <a:normAutofit/>
              </a:bodyPr>
              <a:lstStyle/>
              <a:p>
                <a:r>
                  <a:rPr lang="it-IT" b="1" dirty="0" smtClean="0"/>
                  <a:t>P1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clearly</a:t>
                </a:r>
                <a:r>
                  <a:rPr lang="it-IT" dirty="0" smtClean="0"/>
                  <a:t> </a:t>
                </a:r>
                <a:r>
                  <a:rPr lang="it-IT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preserved</a:t>
                </a:r>
                <a:r>
                  <a:rPr lang="it-IT" dirty="0" smtClean="0"/>
                  <a:t>, </a:t>
                </a:r>
                <a:r>
                  <a:rPr lang="it-IT" dirty="0" err="1" smtClean="0"/>
                  <a:t>completeness</a:t>
                </a:r>
                <a:r>
                  <a:rPr lang="it-IT" dirty="0" smtClean="0"/>
                  <a:t> and </a:t>
                </a:r>
                <a:r>
                  <a:rPr lang="it-IT" dirty="0" err="1" smtClean="0"/>
                  <a:t>soundness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also</a:t>
                </a:r>
                <a:r>
                  <a:rPr lang="it-IT" dirty="0" smtClean="0"/>
                  <a:t> are </a:t>
                </a:r>
                <a:r>
                  <a:rPr lang="it-IT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preserved</a:t>
                </a:r>
                <a:r>
                  <a:rPr lang="it-IT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it-IT" dirty="0" smtClean="0"/>
                  <a:t>(</a:t>
                </a:r>
                <a:r>
                  <a:rPr lang="it-IT" dirty="0" err="1" smtClean="0"/>
                  <a:t>when</a:t>
                </a:r>
                <a:r>
                  <a:rPr lang="it-IT" dirty="0" smtClean="0"/>
                  <a:t> the </a:t>
                </a:r>
                <a:r>
                  <a:rPr lang="it-IT" dirty="0" err="1" smtClean="0"/>
                  <a:t>commitment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is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binding</a:t>
                </a:r>
                <a:r>
                  <a:rPr lang="it-IT" dirty="0" smtClean="0"/>
                  <a:t>)</a:t>
                </a:r>
              </a:p>
              <a:p>
                <a:r>
                  <a:rPr lang="it-IT" dirty="0" smtClean="0"/>
                  <a:t>The HVZK Simulator can </a:t>
                </a:r>
                <a:r>
                  <a:rPr lang="it-IT" dirty="0" err="1" smtClean="0"/>
                  <a:t>commit</a:t>
                </a:r>
                <a:r>
                  <a:rPr lang="it-IT" dirty="0" smtClean="0"/>
                  <a:t> to </a:t>
                </a:r>
                <a:r>
                  <a:rPr lang="it-IT" dirty="0" err="1" smtClean="0"/>
                  <a:t>arbitrary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and later open this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any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(which allows to show </a:t>
                </a:r>
                <a:r>
                  <a:rPr lang="en-US" b="1" dirty="0" smtClean="0"/>
                  <a:t>P3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32458"/>
                <a:ext cx="10515600" cy="1948072"/>
              </a:xfrm>
              <a:blipFill rotWithShape="0">
                <a:blip r:embed="rId2"/>
                <a:stretch>
                  <a:fillRect l="-1043" t="-5000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E81C-3C86-4579-8A25-874870AA848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Fiat-Shamir for Highly Sound Protocols is Instantiable</a:t>
            </a:r>
            <a:endParaRPr lang="en-US" dirty="0"/>
          </a:p>
        </p:txBody>
      </p:sp>
      <p:sp>
        <p:nvSpPr>
          <p:cNvPr id="6" name="Rettangolo arrotondato 5"/>
          <p:cNvSpPr/>
          <p:nvPr/>
        </p:nvSpPr>
        <p:spPr>
          <a:xfrm>
            <a:off x="7899037" y="485778"/>
            <a:ext cx="3651607" cy="10784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821" y="619305"/>
            <a:ext cx="3044037" cy="779250"/>
          </a:xfrm>
          <a:prstGeom prst="rect">
            <a:avLst/>
          </a:prstGeom>
        </p:spPr>
      </p:pic>
      <p:sp>
        <p:nvSpPr>
          <p:cNvPr id="8" name="Freccia in giù 7"/>
          <p:cNvSpPr/>
          <p:nvPr/>
        </p:nvSpPr>
        <p:spPr>
          <a:xfrm rot="2428694">
            <a:off x="7381801" y="1690688"/>
            <a:ext cx="600363" cy="57222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8720489" y="45359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P1</a:t>
            </a:r>
            <a:endParaRPr lang="en-US" b="1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37" y="2902090"/>
            <a:ext cx="1334365" cy="133436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00" y="2613599"/>
            <a:ext cx="1622856" cy="1622856"/>
          </a:xfrm>
          <a:prstGeom prst="rect">
            <a:avLst/>
          </a:prstGeom>
        </p:spPr>
      </p:pic>
      <p:cxnSp>
        <p:nvCxnSpPr>
          <p:cNvPr id="12" name="Connettore 2 11"/>
          <p:cNvCxnSpPr/>
          <p:nvPr/>
        </p:nvCxnSpPr>
        <p:spPr>
          <a:xfrm flipV="1">
            <a:off x="4867547" y="3158545"/>
            <a:ext cx="2586182" cy="9236"/>
          </a:xfrm>
          <a:prstGeom prst="straightConnector1">
            <a:avLst/>
          </a:prstGeom>
          <a:ln w="222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4867547" y="3629167"/>
            <a:ext cx="2586182" cy="9236"/>
          </a:xfrm>
          <a:prstGeom prst="straightConnector1">
            <a:avLst/>
          </a:prstGeom>
          <a:ln w="22225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4867547" y="4090553"/>
            <a:ext cx="2586182" cy="9236"/>
          </a:xfrm>
          <a:prstGeom prst="straightConnector1">
            <a:avLst/>
          </a:prstGeom>
          <a:ln w="222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/>
              <p:cNvSpPr txBox="1"/>
              <p:nvPr/>
            </p:nvSpPr>
            <p:spPr>
              <a:xfrm>
                <a:off x="6006910" y="2752786"/>
                <a:ext cx="4559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910" y="2752786"/>
                <a:ext cx="455959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1547345" y="3860525"/>
                <a:ext cx="16538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)∈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45" y="3860525"/>
                <a:ext cx="1653851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6015828" y="3219218"/>
                <a:ext cx="3106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828" y="3219218"/>
                <a:ext cx="310662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5680989" y="3664843"/>
                <a:ext cx="9186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989" y="3664843"/>
                <a:ext cx="918648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/>
              <p:cNvSpPr txBox="1"/>
              <p:nvPr/>
            </p:nvSpPr>
            <p:spPr>
              <a:xfrm>
                <a:off x="9515683" y="3821967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683" y="3821967"/>
                <a:ext cx="283411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sellaDiTesto 19"/>
          <p:cNvSpPr txBox="1"/>
          <p:nvPr/>
        </p:nvSpPr>
        <p:spPr>
          <a:xfrm>
            <a:off x="3331158" y="4245766"/>
            <a:ext cx="100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Prover</a:t>
            </a:r>
            <a:endParaRPr lang="en-US" sz="24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8207267" y="4266401"/>
            <a:ext cx="110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Verifier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/>
              <p:cNvSpPr txBox="1"/>
              <p:nvPr/>
            </p:nvSpPr>
            <p:spPr>
              <a:xfrm>
                <a:off x="495763" y="2892790"/>
                <a:ext cx="28097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it-IT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Com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63" y="2892790"/>
                <a:ext cx="2809744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umetto 2 22"/>
          <p:cNvSpPr/>
          <p:nvPr/>
        </p:nvSpPr>
        <p:spPr>
          <a:xfrm>
            <a:off x="1622964" y="1337967"/>
            <a:ext cx="4719757" cy="1195324"/>
          </a:xfrm>
          <a:prstGeom prst="wedgeRoundRectCallout">
            <a:avLst>
              <a:gd name="adj1" fmla="val -41614"/>
              <a:gd name="adj2" fmla="val 81298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  <a:ea typeface="Cambria Math" panose="02040503050406030204" pitchFamily="18" charset="0"/>
              </a:rPr>
              <a:t>Can be </a:t>
            </a: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  <a:ea typeface="Cambria Math" panose="02040503050406030204" pitchFamily="18" charset="0"/>
              </a:rPr>
              <a:t>perfectly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a typeface="Cambria Math" panose="02040503050406030204" pitchFamily="18" charset="0"/>
              </a:rPr>
              <a:t> </a:t>
            </a: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  <a:ea typeface="Cambria Math" panose="02040503050406030204" pitchFamily="18" charset="0"/>
              </a:rPr>
              <a:t>binding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a typeface="Cambria Math" panose="02040503050406030204" pitchFamily="18" charset="0"/>
              </a:rPr>
              <a:t> </a:t>
            </a:r>
            <a:r>
              <a:rPr lang="it-IT" sz="2400" dirty="0" smtClean="0">
                <a:solidFill>
                  <a:schemeClr val="tx1"/>
                </a:solidFill>
                <a:ea typeface="Cambria Math" panose="02040503050406030204" pitchFamily="18" charset="0"/>
              </a:rPr>
              <a:t>or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</a:rPr>
              <a:t>equivocal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ea typeface="Cambria Math" panose="02040503050406030204" pitchFamily="18" charset="0"/>
              </a:rPr>
              <a:t>depending</a:t>
            </a:r>
            <a:r>
              <a:rPr lang="it-IT" sz="2400" dirty="0" smtClean="0">
                <a:solidFill>
                  <a:schemeClr val="tx1"/>
                </a:solidFill>
                <a:ea typeface="Cambria Math" panose="02040503050406030204" pitchFamily="18" charset="0"/>
              </a:rPr>
              <a:t> on setup</a:t>
            </a:r>
            <a:endParaRPr lang="en-US" sz="2400" dirty="0">
              <a:solidFill>
                <a:schemeClr val="tx1"/>
              </a:solidFill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5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2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Concluding</a:t>
            </a:r>
            <a:r>
              <a:rPr lang="it-IT" dirty="0" smtClean="0"/>
              <a:t> </a:t>
            </a:r>
            <a:r>
              <a:rPr lang="it-IT" dirty="0" err="1" smtClean="0"/>
              <a:t>Remarks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5372"/>
                <a:ext cx="10515600" cy="4351338"/>
              </a:xfrm>
            </p:spPr>
            <p:txBody>
              <a:bodyPr/>
              <a:lstStyle/>
              <a:p>
                <a:r>
                  <a:rPr lang="it-IT" dirty="0" smtClean="0"/>
                  <a:t>We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have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shown</a:t>
                </a:r>
                <a:r>
                  <a:rPr lang="it-IT" dirty="0" smtClean="0"/>
                  <a:t> a </a:t>
                </a:r>
                <a:r>
                  <a:rPr lang="it-IT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restricted</a:t>
                </a:r>
                <a:r>
                  <a:rPr lang="it-IT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it-IT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positive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result</a:t>
                </a:r>
                <a:r>
                  <a:rPr lang="it-IT" dirty="0" smtClean="0"/>
                  <a:t> on FS </a:t>
                </a:r>
                <a:r>
                  <a:rPr lang="it-IT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without</a:t>
                </a:r>
                <a:r>
                  <a:rPr lang="it-IT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it-IT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ROs</a:t>
                </a:r>
                <a:endParaRPr lang="it-IT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it-IT" dirty="0" smtClean="0"/>
                  <a:t>Highly sound </a:t>
                </a:r>
                <a:r>
                  <a:rPr lang="it-IT" dirty="0" err="1" smtClean="0"/>
                  <a:t>protocols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admit</a:t>
                </a:r>
                <a:r>
                  <a:rPr lang="it-IT" dirty="0" smtClean="0"/>
                  <a:t> </a:t>
                </a:r>
                <a:r>
                  <a:rPr lang="it-IT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simple</a:t>
                </a:r>
                <a:r>
                  <a:rPr lang="it-IT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it-IT" dirty="0" err="1" smtClean="0"/>
                  <a:t>instantiation</a:t>
                </a:r>
                <a:r>
                  <a:rPr lang="it-IT" dirty="0" smtClean="0"/>
                  <a:t> of the RO</a:t>
                </a:r>
              </a:p>
              <a:p>
                <a:r>
                  <a:rPr lang="it-IT" dirty="0" smtClean="0"/>
                  <a:t>Highly sound </a:t>
                </a:r>
                <a:r>
                  <a:rPr lang="it-IT" dirty="0" err="1" smtClean="0"/>
                  <a:t>protocols</a:t>
                </a:r>
                <a:r>
                  <a:rPr lang="it-IT" dirty="0" smtClean="0"/>
                  <a:t> </a:t>
                </a:r>
                <a:r>
                  <a:rPr lang="it-IT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exist</a:t>
                </a:r>
                <a:r>
                  <a:rPr lang="it-IT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for </a:t>
                </a:r>
                <a:r>
                  <a:rPr lang="it-IT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all</a:t>
                </a:r>
                <a:r>
                  <a:rPr lang="it-IT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it-IT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it-IT" dirty="0" smtClean="0"/>
                  <a:t> (under </a:t>
                </a:r>
                <a:r>
                  <a:rPr lang="it-IT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strong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assumptions</a:t>
                </a:r>
                <a:r>
                  <a:rPr lang="it-IT" dirty="0" smtClean="0"/>
                  <a:t>) in the </a:t>
                </a:r>
                <a:r>
                  <a:rPr lang="it-IT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CRS model</a:t>
                </a:r>
              </a:p>
              <a:p>
                <a:r>
                  <a:rPr lang="it-IT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Not</a:t>
                </a:r>
                <a:r>
                  <a:rPr lang="it-IT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it-IT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clear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what</a:t>
                </a:r>
                <a:r>
                  <a:rPr lang="it-IT" dirty="0" smtClean="0"/>
                  <a:t> a positive </a:t>
                </a:r>
                <a:r>
                  <a:rPr lang="it-IT" dirty="0" err="1" smtClean="0"/>
                  <a:t>result</a:t>
                </a:r>
                <a:r>
                  <a:rPr lang="it-IT" dirty="0" smtClean="0"/>
                  <a:t> for FS in the CRS model </a:t>
                </a:r>
                <a:r>
                  <a:rPr lang="it-IT" dirty="0" err="1" smtClean="0"/>
                  <a:t>means</a:t>
                </a:r>
                <a:r>
                  <a:rPr lang="it-IT" dirty="0" smtClean="0"/>
                  <a:t>!</a:t>
                </a:r>
                <a:endParaRPr lang="en-US" dirty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5372"/>
                <a:ext cx="10515600" cy="4351338"/>
              </a:xfrm>
              <a:blipFill rotWithShape="0">
                <a:blip r:embed="rId2"/>
                <a:stretch>
                  <a:fillRect l="-1043" t="-224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E81C-3C86-4579-8A25-874870AA848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Fiat-Shamir for Highly Sound Protocols is Instantiable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37" y="4536817"/>
            <a:ext cx="1334365" cy="133436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00" y="4248326"/>
            <a:ext cx="1622856" cy="1622856"/>
          </a:xfrm>
          <a:prstGeom prst="rect">
            <a:avLst/>
          </a:prstGeom>
        </p:spPr>
      </p:pic>
      <p:cxnSp>
        <p:nvCxnSpPr>
          <p:cNvPr id="8" name="Connettore 2 7"/>
          <p:cNvCxnSpPr/>
          <p:nvPr/>
        </p:nvCxnSpPr>
        <p:spPr>
          <a:xfrm flipV="1">
            <a:off x="4867547" y="4793272"/>
            <a:ext cx="2586182" cy="9236"/>
          </a:xfrm>
          <a:prstGeom prst="straightConnector1">
            <a:avLst/>
          </a:prstGeom>
          <a:ln w="222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V="1">
            <a:off x="4867547" y="5263894"/>
            <a:ext cx="2586182" cy="9236"/>
          </a:xfrm>
          <a:prstGeom prst="straightConnector1">
            <a:avLst/>
          </a:prstGeom>
          <a:ln w="22225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4867547" y="5725280"/>
            <a:ext cx="2586182" cy="9236"/>
          </a:xfrm>
          <a:prstGeom prst="straightConnector1">
            <a:avLst/>
          </a:prstGeom>
          <a:ln w="222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1577517" y="5505957"/>
                <a:ext cx="16538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)∈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517" y="5505957"/>
                <a:ext cx="165385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6011531" y="4890889"/>
                <a:ext cx="2566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31" y="4890889"/>
                <a:ext cx="256672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6016152" y="5299570"/>
                <a:ext cx="4334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152" y="5299570"/>
                <a:ext cx="433452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/>
              <p:cNvSpPr txBox="1"/>
              <p:nvPr/>
            </p:nvSpPr>
            <p:spPr>
              <a:xfrm>
                <a:off x="9442354" y="5443059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2354" y="5443059"/>
                <a:ext cx="283411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sellaDiTesto 15"/>
          <p:cNvSpPr txBox="1"/>
          <p:nvPr/>
        </p:nvSpPr>
        <p:spPr>
          <a:xfrm>
            <a:off x="3331158" y="5880493"/>
            <a:ext cx="100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Prover</a:t>
            </a:r>
            <a:endParaRPr lang="en-US" sz="24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8207267" y="5901128"/>
            <a:ext cx="110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Verifier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/>
              <p:cNvSpPr txBox="1"/>
              <p:nvPr/>
            </p:nvSpPr>
            <p:spPr>
              <a:xfrm>
                <a:off x="6041099" y="4401840"/>
                <a:ext cx="2566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099" y="4401840"/>
                <a:ext cx="256672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Fumetto 2 23"/>
              <p:cNvSpPr/>
              <p:nvPr/>
            </p:nvSpPr>
            <p:spPr>
              <a:xfrm>
                <a:off x="2624818" y="4608640"/>
                <a:ext cx="3104516" cy="708067"/>
              </a:xfrm>
              <a:prstGeom prst="wedgeRoundRectCallout">
                <a:avLst>
                  <a:gd name="adj1" fmla="val 57738"/>
                  <a:gd name="adj2" fmla="val 92863"/>
                  <a:gd name="adj3" fmla="val 16667"/>
                </a:avLst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2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NIZK </a:t>
                </a:r>
                <a:r>
                  <a:rPr lang="it-IT" sz="2400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proof</a:t>
                </a:r>
                <a:r>
                  <a:rPr lang="it-IT" sz="2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of</a:t>
                </a:r>
                <a:r>
                  <a:rPr lang="it-IT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Fumetto 2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818" y="4608640"/>
                <a:ext cx="3104516" cy="708067"/>
              </a:xfrm>
              <a:prstGeom prst="wedgeRoundRectCallout">
                <a:avLst>
                  <a:gd name="adj1" fmla="val 57738"/>
                  <a:gd name="adj2" fmla="val 92863"/>
                  <a:gd name="adj3" fmla="val 16667"/>
                </a:avLst>
              </a:prstGeom>
              <a:blipFill rotWithShape="0"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tangolo arrotondato 24"/>
              <p:cNvSpPr/>
              <p:nvPr/>
            </p:nvSpPr>
            <p:spPr>
              <a:xfrm>
                <a:off x="3817760" y="3872135"/>
                <a:ext cx="4875860" cy="475455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dirty="0">
                    <a:solidFill>
                      <a:schemeClr val="bg1"/>
                    </a:solidFill>
                  </a:rPr>
                  <a:t>C</a:t>
                </a:r>
                <a:r>
                  <a:rPr lang="it-IT" sz="2800" dirty="0" smtClean="0">
                    <a:solidFill>
                      <a:schemeClr val="bg1"/>
                    </a:solidFill>
                  </a:rPr>
                  <a:t>ommon Reference String 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𝑐𝑟𝑠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ttangolo arrotondat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760" y="3872135"/>
                <a:ext cx="4875860" cy="475455"/>
              </a:xfrm>
              <a:prstGeom prst="roundRect">
                <a:avLst/>
              </a:prstGeom>
              <a:blipFill rotWithShape="0">
                <a:blip r:embed="rId11"/>
                <a:stretch>
                  <a:fillRect t="-16456" b="-40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51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22" grpId="0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Concluding</a:t>
            </a:r>
            <a:r>
              <a:rPr lang="it-IT" dirty="0" smtClean="0"/>
              <a:t> </a:t>
            </a:r>
            <a:r>
              <a:rPr lang="it-IT" dirty="0" err="1" smtClean="0"/>
              <a:t>Remarks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89145"/>
            <a:ext cx="10515600" cy="4667204"/>
          </a:xfrm>
        </p:spPr>
        <p:txBody>
          <a:bodyPr>
            <a:normAutofit/>
          </a:bodyPr>
          <a:lstStyle/>
          <a:p>
            <a:r>
              <a:rPr lang="it-IT" dirty="0" err="1" smtClean="0"/>
              <a:t>Still</a:t>
            </a:r>
            <a:r>
              <a:rPr lang="it-IT" dirty="0" smtClean="0"/>
              <a:t>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result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some 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nice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dirty="0" err="1" smtClean="0"/>
              <a:t>features</a:t>
            </a:r>
            <a:r>
              <a:rPr lang="it-IT" dirty="0" smtClean="0"/>
              <a:t>:</a:t>
            </a:r>
          </a:p>
          <a:p>
            <a:pPr lvl="1"/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works</a:t>
            </a:r>
            <a:r>
              <a:rPr lang="it-IT" dirty="0" smtClean="0"/>
              <a:t> in the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standard model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can </a:t>
            </a:r>
            <a:r>
              <a:rPr lang="it-IT" dirty="0" err="1" smtClean="0"/>
              <a:t>construct</a:t>
            </a:r>
            <a:r>
              <a:rPr lang="it-IT" dirty="0" smtClean="0"/>
              <a:t> a </a:t>
            </a:r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</a:rPr>
              <a:t>highly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sound</a:t>
            </a:r>
            <a:r>
              <a:rPr lang="it-IT" dirty="0" smtClean="0"/>
              <a:t> </a:t>
            </a:r>
            <a:r>
              <a:rPr lang="it-IT" dirty="0" err="1" smtClean="0"/>
              <a:t>protocol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without</a:t>
            </a:r>
            <a:r>
              <a:rPr lang="it-IT" dirty="0" smtClean="0"/>
              <a:t> </a:t>
            </a:r>
            <a:r>
              <a:rPr lang="it-IT" dirty="0" err="1" smtClean="0"/>
              <a:t>relying</a:t>
            </a:r>
            <a:r>
              <a:rPr lang="it-IT" dirty="0" smtClean="0"/>
              <a:t> on a CRS</a:t>
            </a:r>
          </a:p>
          <a:p>
            <a:pPr lvl="1"/>
            <a:r>
              <a:rPr lang="it-IT" dirty="0" err="1" smtClean="0"/>
              <a:t>Our</a:t>
            </a:r>
            <a:r>
              <a:rPr lang="it-IT" dirty="0" smtClean="0"/>
              <a:t> CRS-</a:t>
            </a:r>
            <a:r>
              <a:rPr lang="it-IT" dirty="0" err="1" smtClean="0"/>
              <a:t>based</a:t>
            </a:r>
            <a:r>
              <a:rPr lang="it-IT" dirty="0" smtClean="0"/>
              <a:t> </a:t>
            </a:r>
            <a:r>
              <a:rPr lang="it-IT" dirty="0" err="1" smtClean="0"/>
              <a:t>compilers</a:t>
            </a:r>
            <a:r>
              <a:rPr lang="it-IT" dirty="0" smtClean="0"/>
              <a:t> </a:t>
            </a:r>
            <a:r>
              <a:rPr lang="it-IT" dirty="0" err="1" smtClean="0"/>
              <a:t>make</a:t>
            </a:r>
            <a:r>
              <a:rPr lang="it-IT" dirty="0" smtClean="0"/>
              <a:t> a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non-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trivial</a:t>
            </a:r>
            <a:r>
              <a:rPr lang="it-IT" dirty="0" smtClean="0"/>
              <a:t> use of the </a:t>
            </a:r>
            <a:r>
              <a:rPr lang="it-IT" dirty="0" err="1" smtClean="0"/>
              <a:t>starting</a:t>
            </a:r>
            <a:r>
              <a:rPr lang="it-IT" dirty="0" smtClean="0"/>
              <a:t> Sigma </a:t>
            </a:r>
            <a:r>
              <a:rPr lang="it-IT" dirty="0" err="1" smtClean="0"/>
              <a:t>protocol</a:t>
            </a:r>
            <a:endParaRPr lang="it-IT" dirty="0" smtClean="0"/>
          </a:p>
          <a:p>
            <a:r>
              <a:rPr lang="it-IT" dirty="0" smtClean="0"/>
              <a:t>Extensions and </a:t>
            </a:r>
            <a:r>
              <a:rPr lang="it-IT" dirty="0" err="1" smtClean="0"/>
              <a:t>directions</a:t>
            </a:r>
            <a:r>
              <a:rPr lang="it-IT" dirty="0" smtClean="0"/>
              <a:t> for future </a:t>
            </a:r>
            <a:r>
              <a:rPr lang="it-IT" dirty="0" err="1" smtClean="0"/>
              <a:t>research</a:t>
            </a:r>
            <a:r>
              <a:rPr lang="it-IT" dirty="0" smtClean="0"/>
              <a:t>:</a:t>
            </a:r>
          </a:p>
          <a:p>
            <a:pPr lvl="1"/>
            <a:r>
              <a:rPr lang="it-IT" dirty="0" err="1" smtClean="0"/>
              <a:t>Similar</a:t>
            </a:r>
            <a:r>
              <a:rPr lang="it-IT" dirty="0" smtClean="0"/>
              <a:t> </a:t>
            </a:r>
            <a:r>
              <a:rPr lang="it-IT" dirty="0" err="1" smtClean="0"/>
              <a:t>result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works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dirty="0" smtClean="0"/>
              <a:t>for FS </a:t>
            </a:r>
            <a:r>
              <a:rPr lang="it-IT" dirty="0" err="1" smtClean="0"/>
              <a:t>signatures</a:t>
            </a:r>
            <a:r>
              <a:rPr lang="it-IT" dirty="0" smtClean="0"/>
              <a:t> (via </a:t>
            </a:r>
            <a:r>
              <a:rPr lang="it-IT" dirty="0" err="1" smtClean="0"/>
              <a:t>highly</a:t>
            </a:r>
            <a:r>
              <a:rPr lang="it-IT" dirty="0" smtClean="0"/>
              <a:t> sound ID </a:t>
            </a:r>
            <a:r>
              <a:rPr lang="it-IT" dirty="0" err="1" smtClean="0"/>
              <a:t>schemes</a:t>
            </a:r>
            <a:r>
              <a:rPr lang="it-IT" dirty="0" smtClean="0"/>
              <a:t>)</a:t>
            </a:r>
          </a:p>
          <a:p>
            <a:pPr lvl="1"/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«Strong FS»?</a:t>
            </a:r>
          </a:p>
          <a:p>
            <a:pPr lvl="1"/>
            <a:r>
              <a:rPr lang="it-IT" dirty="0" err="1" smtClean="0"/>
              <a:t>Apply</a:t>
            </a:r>
            <a:r>
              <a:rPr lang="it-IT" dirty="0" smtClean="0"/>
              <a:t>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ideas</a:t>
            </a:r>
            <a:r>
              <a:rPr lang="it-IT" dirty="0" smtClean="0"/>
              <a:t> to </a:t>
            </a:r>
            <a:r>
              <a:rPr lang="it-IT" dirty="0" err="1" smtClean="0"/>
              <a:t>other</a:t>
            </a:r>
            <a:r>
              <a:rPr lang="it-IT" dirty="0" smtClean="0"/>
              <a:t> RO-</a:t>
            </a:r>
            <a:r>
              <a:rPr lang="it-IT" dirty="0" err="1" smtClean="0"/>
              <a:t>based</a:t>
            </a:r>
            <a:r>
              <a:rPr lang="it-IT" dirty="0" smtClean="0"/>
              <a:t> </a:t>
            </a:r>
            <a:r>
              <a:rPr lang="it-IT" dirty="0" err="1" smtClean="0"/>
              <a:t>transforms</a:t>
            </a:r>
            <a:r>
              <a:rPr lang="it-IT" dirty="0" smtClean="0"/>
              <a:t> (e.g., </a:t>
            </a:r>
            <a:r>
              <a:rPr lang="it-IT" dirty="0" err="1" smtClean="0"/>
              <a:t>Fischlin’s</a:t>
            </a:r>
            <a:r>
              <a:rPr lang="it-IT" dirty="0"/>
              <a:t> </a:t>
            </a:r>
            <a:r>
              <a:rPr lang="it-IT" dirty="0" smtClean="0"/>
              <a:t>[Fis05])</a:t>
            </a:r>
          </a:p>
          <a:p>
            <a:r>
              <a:rPr lang="it-IT" dirty="0" err="1" smtClean="0"/>
              <a:t>Concurrent</a:t>
            </a:r>
            <a:r>
              <a:rPr lang="it-IT" dirty="0" smtClean="0"/>
              <a:t> work by </a:t>
            </a:r>
            <a:r>
              <a:rPr lang="it-IT" dirty="0" err="1" smtClean="0"/>
              <a:t>Kalai</a:t>
            </a:r>
            <a:r>
              <a:rPr lang="it-IT" dirty="0" smtClean="0"/>
              <a:t>, </a:t>
            </a:r>
            <a:r>
              <a:rPr lang="it-IT" dirty="0" err="1" smtClean="0"/>
              <a:t>Rothblum</a:t>
            </a:r>
            <a:r>
              <a:rPr lang="it-IT" dirty="0" smtClean="0"/>
              <a:t> and </a:t>
            </a:r>
            <a:r>
              <a:rPr lang="it-IT" dirty="0" err="1" smtClean="0"/>
              <a:t>Rothblum</a:t>
            </a:r>
            <a:r>
              <a:rPr lang="it-IT" dirty="0" smtClean="0"/>
              <a:t> [KRR16]</a:t>
            </a:r>
          </a:p>
          <a:p>
            <a:pPr lvl="1"/>
            <a:r>
              <a:rPr lang="it-IT" dirty="0" smtClean="0"/>
              <a:t>Positive </a:t>
            </a:r>
            <a:r>
              <a:rPr lang="it-IT" dirty="0" err="1" smtClean="0"/>
              <a:t>result</a:t>
            </a:r>
            <a:r>
              <a:rPr lang="it-IT" dirty="0" smtClean="0"/>
              <a:t> </a:t>
            </a:r>
            <a:r>
              <a:rPr lang="it-IT" dirty="0" err="1" smtClean="0"/>
              <a:t>starting</a:t>
            </a:r>
            <a:r>
              <a:rPr lang="it-IT" dirty="0" smtClean="0"/>
              <a:t> with 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any</a:t>
            </a:r>
            <a:r>
              <a:rPr lang="it-IT" dirty="0" smtClean="0"/>
              <a:t> 3-move public-</a:t>
            </a:r>
            <a:r>
              <a:rPr lang="it-IT" dirty="0" err="1" smtClean="0"/>
              <a:t>coin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</a:rPr>
              <a:t>proof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smtClean="0"/>
              <a:t>(</a:t>
            </a:r>
            <a:r>
              <a:rPr lang="it-IT" dirty="0" err="1" smtClean="0"/>
              <a:t>uses</a:t>
            </a:r>
            <a:r>
              <a:rPr lang="it-IT" dirty="0" smtClean="0"/>
              <a:t> </a:t>
            </a:r>
            <a:r>
              <a:rPr lang="it-IT" dirty="0" err="1" smtClean="0"/>
              <a:t>similar</a:t>
            </a:r>
            <a:r>
              <a:rPr lang="it-IT" dirty="0" smtClean="0"/>
              <a:t> </a:t>
            </a:r>
            <a:r>
              <a:rPr lang="it-IT" dirty="0" err="1" smtClean="0"/>
              <a:t>tools</a:t>
            </a:r>
            <a:r>
              <a:rPr lang="it-IT" dirty="0"/>
              <a:t>)</a:t>
            </a:r>
            <a:r>
              <a:rPr lang="it-IT" dirty="0" smtClean="0"/>
              <a:t> </a:t>
            </a:r>
          </a:p>
          <a:p>
            <a:pPr lvl="1"/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applies</a:t>
            </a:r>
            <a:r>
              <a:rPr lang="it-IT" dirty="0" smtClean="0"/>
              <a:t> to </a:t>
            </a:r>
            <a:r>
              <a:rPr lang="it-IT" dirty="0" err="1" smtClean="0"/>
              <a:t>soundness</a:t>
            </a:r>
            <a:r>
              <a:rPr lang="it-IT" dirty="0" smtClean="0"/>
              <a:t> of the </a:t>
            </a:r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</a:rPr>
              <a:t>interactive</a:t>
            </a:r>
            <a:r>
              <a:rPr lang="it-IT" dirty="0" smtClean="0"/>
              <a:t> FS </a:t>
            </a:r>
            <a:r>
              <a:rPr lang="it-IT" dirty="0" err="1" smtClean="0"/>
              <a:t>collapse</a:t>
            </a:r>
            <a:r>
              <a:rPr lang="it-IT" dirty="0" smtClean="0"/>
              <a:t> (2 </a:t>
            </a:r>
            <a:r>
              <a:rPr lang="it-IT" dirty="0" err="1" smtClean="0"/>
              <a:t>rounds</a:t>
            </a:r>
            <a:r>
              <a:rPr lang="it-IT" dirty="0" smtClean="0"/>
              <a:t>)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E81C-3C86-4579-8A25-874870AA848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Fiat-Shamir for Highly Sound Protocols is Instantiable</a:t>
            </a:r>
            <a:endParaRPr lang="en-US" dirty="0"/>
          </a:p>
        </p:txBody>
      </p:sp>
      <p:sp>
        <p:nvSpPr>
          <p:cNvPr id="6" name="Fumetto 2 5"/>
          <p:cNvSpPr/>
          <p:nvPr/>
        </p:nvSpPr>
        <p:spPr>
          <a:xfrm>
            <a:off x="4038600" y="1471591"/>
            <a:ext cx="3104516" cy="708067"/>
          </a:xfrm>
          <a:prstGeom prst="wedgeRoundRectCallout">
            <a:avLst>
              <a:gd name="adj1" fmla="val -37217"/>
              <a:gd name="adj2" fmla="val 114066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  <a:ea typeface="Cambria Math" panose="02040503050406030204" pitchFamily="18" charset="0"/>
              </a:rPr>
              <a:t>Big open </a:t>
            </a:r>
            <a:r>
              <a:rPr lang="it-IT" sz="2400" dirty="0" err="1" smtClean="0">
                <a:solidFill>
                  <a:schemeClr val="tx1"/>
                </a:solidFill>
                <a:ea typeface="Cambria Math" panose="02040503050406030204" pitchFamily="18" charset="0"/>
              </a:rPr>
              <a:t>question</a:t>
            </a:r>
            <a:r>
              <a:rPr lang="it-IT" sz="2400" dirty="0" smtClean="0">
                <a:solidFill>
                  <a:schemeClr val="tx1"/>
                </a:solidFill>
                <a:ea typeface="Cambria Math" panose="02040503050406030204" pitchFamily="18" charset="0"/>
              </a:rPr>
              <a:t>!</a:t>
            </a:r>
            <a:endParaRPr lang="en-US" sz="2400" dirty="0">
              <a:solidFill>
                <a:schemeClr val="tx1"/>
              </a:solidFill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50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5742"/>
          </a:xfrm>
        </p:spPr>
        <p:txBody>
          <a:bodyPr/>
          <a:lstStyle/>
          <a:p>
            <a:pPr marL="0" indent="0" algn="ctr">
              <a:buNone/>
            </a:pPr>
            <a:r>
              <a:rPr lang="it-IT" sz="12000" dirty="0" err="1" smtClean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Thank</a:t>
            </a:r>
            <a:r>
              <a:rPr lang="it-IT" sz="12000" dirty="0" smtClean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it-IT" sz="12000" dirty="0" err="1" smtClean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</a:t>
            </a:r>
            <a:r>
              <a:rPr lang="it-IT" sz="1200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  <a:endParaRPr lang="it-IT" sz="12000" dirty="0" smtClean="0">
              <a:solidFill>
                <a:schemeClr val="accent2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 algn="ctr">
              <a:buNone/>
            </a:pPr>
            <a:r>
              <a:rPr lang="it-IT" dirty="0" smtClean="0"/>
              <a:t>Full </a:t>
            </a:r>
            <a:r>
              <a:rPr lang="it-IT" dirty="0" err="1" smtClean="0"/>
              <a:t>version</a:t>
            </a:r>
            <a:r>
              <a:rPr lang="it-IT" dirty="0" smtClean="0"/>
              <a:t> </a:t>
            </a:r>
            <a:r>
              <a:rPr lang="it-IT" dirty="0" err="1" smtClean="0"/>
              <a:t>available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ePrint</a:t>
            </a:r>
            <a:r>
              <a:rPr lang="it-IT" dirty="0" smtClean="0"/>
              <a:t> Report 2016/133</a:t>
            </a:r>
          </a:p>
          <a:p>
            <a:pPr marL="0" indent="0" algn="ctr">
              <a:buNone/>
            </a:pP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https://eprint.iacr.org/2016/313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E81C-3C86-4579-8A25-874870AA848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Fiat-Shamir for Highly Sound Protocols is Instantiable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2" y="3508610"/>
            <a:ext cx="2133604" cy="213360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614" y="3275463"/>
            <a:ext cx="1849525" cy="236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Sigma </a:t>
            </a:r>
            <a:r>
              <a:rPr lang="it-IT" dirty="0" err="1" smtClean="0"/>
              <a:t>Protocols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egnaposto contenuto 6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682130"/>
                <a:ext cx="10515600" cy="2718668"/>
              </a:xfrm>
            </p:spPr>
            <p:txBody>
              <a:bodyPr/>
              <a:lstStyle/>
              <a:p>
                <a:r>
                  <a:rPr lang="it-IT" u="sng" dirty="0" smtClean="0"/>
                  <a:t>Completeness:</a:t>
                </a:r>
                <a:r>
                  <a:rPr lang="it-IT" dirty="0" smtClean="0"/>
                  <a:t> </a:t>
                </a:r>
                <a:r>
                  <a:rPr lang="it-IT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Honest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prover</a:t>
                </a:r>
                <a:r>
                  <a:rPr lang="it-IT" dirty="0" smtClean="0"/>
                  <a:t> (</a:t>
                </a:r>
                <a:r>
                  <a:rPr lang="it-IT" dirty="0" err="1" smtClean="0"/>
                  <a:t>almost</a:t>
                </a:r>
                <a:r>
                  <a:rPr lang="it-IT" dirty="0" smtClean="0"/>
                  <a:t>) </a:t>
                </a:r>
                <a:r>
                  <a:rPr lang="it-IT" dirty="0" err="1" smtClean="0"/>
                  <a:t>always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convinces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verifier</a:t>
                </a:r>
                <a:endParaRPr lang="it-IT" dirty="0" smtClean="0"/>
              </a:p>
              <a:p>
                <a:r>
                  <a:rPr lang="it-IT" u="sng" dirty="0" err="1" smtClean="0"/>
                  <a:t>Soundness</a:t>
                </a:r>
                <a:r>
                  <a:rPr lang="it-IT" u="sng" dirty="0" smtClean="0"/>
                  <a:t>:</a:t>
                </a:r>
                <a:r>
                  <a:rPr lang="it-IT" dirty="0" smtClean="0"/>
                  <a:t> </a:t>
                </a:r>
                <a:r>
                  <a:rPr lang="it-IT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Malicious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prover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can’t</a:t>
                </a:r>
                <a:r>
                  <a:rPr lang="it-IT" dirty="0" smtClean="0"/>
                  <a:t> prove </a:t>
                </a:r>
                <a:r>
                  <a:rPr lang="it-IT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false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statements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it-IT" dirty="0" smtClean="0"/>
              </a:p>
              <a:p>
                <a:r>
                  <a:rPr lang="it-IT" u="sng" dirty="0" smtClean="0"/>
                  <a:t>HVZK: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There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exists</a:t>
                </a:r>
                <a:r>
                  <a:rPr lang="it-IT" dirty="0" smtClean="0"/>
                  <a:t> </a:t>
                </a:r>
                <a:r>
                  <a:rPr lang="it-IT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efficient</a:t>
                </a:r>
                <a:r>
                  <a:rPr lang="it-IT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it-IT" dirty="0" smtClean="0"/>
                  <a:t>simulator </a:t>
                </a:r>
                <a:r>
                  <a:rPr lang="it-IT" dirty="0" err="1" smtClean="0"/>
                  <a:t>that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given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it-IT" dirty="0" smtClean="0"/>
                  <a:t> produces </a:t>
                </a:r>
                <a:r>
                  <a:rPr lang="it-IT" dirty="0" err="1" smtClean="0"/>
                  <a:t>triplets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dirty="0" smtClean="0"/>
                  <a:t> with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same distribution</a:t>
                </a:r>
                <a:r>
                  <a:rPr lang="en-US" dirty="0" smtClean="0"/>
                  <a:t> as honest protocol transcripts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Segnaposto contenuto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682130"/>
                <a:ext cx="10515600" cy="2718668"/>
              </a:xfrm>
              <a:blipFill rotWithShape="0">
                <a:blip r:embed="rId3"/>
                <a:stretch>
                  <a:fillRect l="-1043" t="-3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Fiat-Shamir for Highly Sound Protocols is Instantiable</a:t>
            </a:r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E81C-3C86-4579-8A25-874870AA8484}" type="slidenum">
              <a:rPr lang="en-US" smtClean="0"/>
              <a:t>2</a:t>
            </a:fld>
            <a:endParaRPr lang="en-US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37" y="1766309"/>
            <a:ext cx="1334365" cy="133436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00" y="1477818"/>
            <a:ext cx="1622856" cy="1622856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 flipV="1">
            <a:off x="4867547" y="2022764"/>
            <a:ext cx="2586182" cy="9236"/>
          </a:xfrm>
          <a:prstGeom prst="straightConnector1">
            <a:avLst/>
          </a:prstGeom>
          <a:ln w="222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4867547" y="2493386"/>
            <a:ext cx="2586182" cy="9236"/>
          </a:xfrm>
          <a:prstGeom prst="straightConnector1">
            <a:avLst/>
          </a:prstGeom>
          <a:ln w="22225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V="1">
            <a:off x="4867547" y="2954772"/>
            <a:ext cx="2586182" cy="9236"/>
          </a:xfrm>
          <a:prstGeom prst="straightConnector1">
            <a:avLst/>
          </a:prstGeom>
          <a:ln w="222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6006910" y="1617005"/>
                <a:ext cx="3074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910" y="1617005"/>
                <a:ext cx="307456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1547345" y="1685214"/>
                <a:ext cx="16538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)∈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45" y="1685214"/>
                <a:ext cx="1653851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umetto 2 22"/>
          <p:cNvSpPr/>
          <p:nvPr/>
        </p:nvSpPr>
        <p:spPr>
          <a:xfrm>
            <a:off x="1365377" y="2251007"/>
            <a:ext cx="1803421" cy="674685"/>
          </a:xfrm>
          <a:prstGeom prst="wedgeRoundRectCallout">
            <a:avLst>
              <a:gd name="adj1" fmla="val 38099"/>
              <a:gd name="adj2" fmla="val -78375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NP Relation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/>
              <p:cNvSpPr txBox="1"/>
              <p:nvPr/>
            </p:nvSpPr>
            <p:spPr>
              <a:xfrm>
                <a:off x="6011531" y="2120381"/>
                <a:ext cx="3106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CasellaDiTes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31" y="2120381"/>
                <a:ext cx="310661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/>
              <p:cNvSpPr txBox="1"/>
              <p:nvPr/>
            </p:nvSpPr>
            <p:spPr>
              <a:xfrm>
                <a:off x="6016152" y="2529062"/>
                <a:ext cx="2805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CasellaDiTes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152" y="2529062"/>
                <a:ext cx="280526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/>
              <p:cNvSpPr txBox="1"/>
              <p:nvPr/>
            </p:nvSpPr>
            <p:spPr>
              <a:xfrm>
                <a:off x="9515683" y="1675535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CasellaDiTes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683" y="1675535"/>
                <a:ext cx="283411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sellaDiTesto 26"/>
          <p:cNvSpPr txBox="1"/>
          <p:nvPr/>
        </p:nvSpPr>
        <p:spPr>
          <a:xfrm>
            <a:off x="3331158" y="3109985"/>
            <a:ext cx="100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Prover</a:t>
            </a:r>
            <a:endParaRPr lang="en-US" sz="24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8207267" y="3130620"/>
            <a:ext cx="110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Verifier</a:t>
            </a:r>
            <a:endParaRPr lang="en-US" sz="2400" dirty="0"/>
          </a:p>
        </p:txBody>
      </p:sp>
      <p:cxnSp>
        <p:nvCxnSpPr>
          <p:cNvPr id="3" name="Connettore 1 2"/>
          <p:cNvCxnSpPr/>
          <p:nvPr/>
        </p:nvCxnSpPr>
        <p:spPr>
          <a:xfrm flipV="1">
            <a:off x="5649007" y="2022764"/>
            <a:ext cx="901122" cy="92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5649007" y="2954772"/>
            <a:ext cx="90112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5649007" y="2032000"/>
            <a:ext cx="367145" cy="47727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flipH="1">
            <a:off x="5634182" y="2505433"/>
            <a:ext cx="381971" cy="45020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34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Fiat-Shamir </a:t>
            </a:r>
            <a:r>
              <a:rPr lang="it-IT" dirty="0" err="1" smtClean="0"/>
              <a:t>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880663"/>
                <a:ext cx="10515600" cy="597528"/>
              </a:xfrm>
            </p:spPr>
            <p:txBody>
              <a:bodyPr>
                <a:normAutofit/>
              </a:bodyPr>
              <a:lstStyle/>
              <a:p>
                <a:r>
                  <a:rPr lang="it-IT" dirty="0" smtClean="0"/>
                  <a:t>The </a:t>
                </a:r>
                <a:r>
                  <a:rPr lang="it-IT" dirty="0" err="1" smtClean="0"/>
                  <a:t>verifier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accepts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as</a:t>
                </a:r>
                <a:r>
                  <a:rPr lang="it-IT" dirty="0" smtClean="0"/>
                  <a:t> long </a:t>
                </a:r>
                <a:r>
                  <a:rPr lang="it-IT" dirty="0" err="1" smtClean="0"/>
                  <a:t>as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 smtClean="0"/>
                  <a:t> </a:t>
                </a:r>
                <a:r>
                  <a:rPr lang="it-IT" dirty="0" err="1" smtClean="0"/>
                  <a:t>is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valid</a:t>
                </a:r>
                <a:r>
                  <a:rPr lang="it-IT" dirty="0" smtClean="0"/>
                  <a:t> for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t-IT" dirty="0" smtClean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880663"/>
                <a:ext cx="10515600" cy="597528"/>
              </a:xfrm>
              <a:blipFill rotWithShape="0">
                <a:blip r:embed="rId2"/>
                <a:stretch>
                  <a:fillRect l="-1043" t="-17347" b="-9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E81C-3C86-4579-8A25-874870AA848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Fiat-Shamir for Highly Sound Protocols is Instantiable</a:t>
            </a:r>
            <a:endParaRPr lang="en-US" dirty="0"/>
          </a:p>
        </p:txBody>
      </p:sp>
      <p:sp>
        <p:nvSpPr>
          <p:cNvPr id="41" name="Rettangolo arrotondato 40"/>
          <p:cNvSpPr/>
          <p:nvPr/>
        </p:nvSpPr>
        <p:spPr>
          <a:xfrm>
            <a:off x="6936509" y="485778"/>
            <a:ext cx="3651607" cy="10784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Immagin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293" y="619305"/>
            <a:ext cx="3044037" cy="779250"/>
          </a:xfrm>
          <a:prstGeom prst="rect">
            <a:avLst/>
          </a:prstGeom>
        </p:spPr>
      </p:pic>
      <p:pic>
        <p:nvPicPr>
          <p:cNvPr id="42" name="Immagin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37" y="2108061"/>
            <a:ext cx="1334365" cy="1334365"/>
          </a:xfrm>
          <a:prstGeom prst="rect">
            <a:avLst/>
          </a:prstGeom>
        </p:spPr>
      </p:pic>
      <p:pic>
        <p:nvPicPr>
          <p:cNvPr id="43" name="Immagin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00" y="1819570"/>
            <a:ext cx="1622856" cy="1622856"/>
          </a:xfrm>
          <a:prstGeom prst="rect">
            <a:avLst/>
          </a:prstGeom>
        </p:spPr>
      </p:pic>
      <p:cxnSp>
        <p:nvCxnSpPr>
          <p:cNvPr id="45" name="Connettore 2 44"/>
          <p:cNvCxnSpPr/>
          <p:nvPr/>
        </p:nvCxnSpPr>
        <p:spPr>
          <a:xfrm flipV="1">
            <a:off x="4867547" y="2835138"/>
            <a:ext cx="2586182" cy="9236"/>
          </a:xfrm>
          <a:prstGeom prst="straightConnector1">
            <a:avLst/>
          </a:prstGeom>
          <a:ln w="22225">
            <a:solidFill>
              <a:schemeClr val="accent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/>
              <p:cNvSpPr txBox="1"/>
              <p:nvPr/>
            </p:nvSpPr>
            <p:spPr>
              <a:xfrm>
                <a:off x="1547345" y="2026966"/>
                <a:ext cx="16538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)∈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CasellaDiTes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45" y="2026966"/>
                <a:ext cx="1653851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sellaDiTesto 49"/>
              <p:cNvSpPr txBox="1"/>
              <p:nvPr/>
            </p:nvSpPr>
            <p:spPr>
              <a:xfrm>
                <a:off x="5434015" y="2404382"/>
                <a:ext cx="16260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CasellaDiTes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015" y="2404382"/>
                <a:ext cx="1626086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sellaDiTesto 51"/>
              <p:cNvSpPr txBox="1"/>
              <p:nvPr/>
            </p:nvSpPr>
            <p:spPr>
              <a:xfrm>
                <a:off x="9515683" y="2017287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CasellaDiTes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683" y="2017287"/>
                <a:ext cx="283411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asellaDiTesto 52"/>
          <p:cNvSpPr txBox="1"/>
          <p:nvPr/>
        </p:nvSpPr>
        <p:spPr>
          <a:xfrm>
            <a:off x="3331158" y="3451737"/>
            <a:ext cx="100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Prover</a:t>
            </a:r>
            <a:endParaRPr lang="en-US" sz="2400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8207267" y="3472372"/>
            <a:ext cx="110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Verifier</a:t>
            </a:r>
            <a:endParaRPr lang="en-US" sz="2400" dirty="0"/>
          </a:p>
        </p:txBody>
      </p:sp>
      <p:sp>
        <p:nvSpPr>
          <p:cNvPr id="55" name="Freccia in giù 54"/>
          <p:cNvSpPr/>
          <p:nvPr/>
        </p:nvSpPr>
        <p:spPr>
          <a:xfrm rot="2428694">
            <a:off x="6419273" y="1690688"/>
            <a:ext cx="600363" cy="57222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sellaDiTesto 55"/>
              <p:cNvSpPr txBox="1"/>
              <p:nvPr/>
            </p:nvSpPr>
            <p:spPr>
              <a:xfrm>
                <a:off x="1545745" y="2554750"/>
                <a:ext cx="15735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CasellaDiTes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745" y="2554750"/>
                <a:ext cx="1573572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ttangolo arrotondato 56"/>
          <p:cNvSpPr/>
          <p:nvPr/>
        </p:nvSpPr>
        <p:spPr>
          <a:xfrm>
            <a:off x="2117558" y="4552749"/>
            <a:ext cx="7045693" cy="17325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800" b="1" u="sng" dirty="0" err="1" smtClean="0">
                <a:solidFill>
                  <a:schemeClr val="tx1"/>
                </a:solidFill>
              </a:rPr>
              <a:t>Theorem</a:t>
            </a:r>
            <a:r>
              <a:rPr lang="it-IT" sz="2800" b="1" u="sng" dirty="0" smtClean="0">
                <a:solidFill>
                  <a:schemeClr val="tx1"/>
                </a:solidFill>
              </a:rPr>
              <a:t> [FS89,…]: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</a:rPr>
              <a:t>If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𝛴 </a:t>
            </a:r>
            <a:r>
              <a:rPr lang="it-IT" sz="2800" dirty="0" err="1" smtClean="0">
                <a:solidFill>
                  <a:schemeClr val="tx1"/>
                </a:solidFill>
                <a:ea typeface="Cambria Math" panose="02040503050406030204" pitchFamily="18" charset="0"/>
              </a:rPr>
              <a:t>is</a:t>
            </a:r>
            <a:r>
              <a:rPr lang="it-IT" sz="2800" dirty="0" smtClean="0">
                <a:solidFill>
                  <a:schemeClr val="tx1"/>
                </a:solidFill>
                <a:ea typeface="Cambria Math" panose="02040503050406030204" pitchFamily="18" charset="0"/>
              </a:rPr>
              <a:t> a Sigma </a:t>
            </a:r>
            <a:r>
              <a:rPr lang="it-IT" sz="2800" dirty="0" err="1" smtClean="0">
                <a:solidFill>
                  <a:schemeClr val="tx1"/>
                </a:solidFill>
                <a:ea typeface="Cambria Math" panose="02040503050406030204" pitchFamily="18" charset="0"/>
              </a:rPr>
              <a:t>protocol</a:t>
            </a:r>
            <a:r>
              <a:rPr lang="it-IT" sz="2800" dirty="0" smtClean="0">
                <a:solidFill>
                  <a:schemeClr val="tx1"/>
                </a:solidFill>
                <a:ea typeface="Cambria Math" panose="02040503050406030204" pitchFamily="18" charset="0"/>
              </a:rPr>
              <a:t> and H </a:t>
            </a:r>
            <a:r>
              <a:rPr lang="it-IT" sz="2800" dirty="0" err="1" smtClean="0">
                <a:solidFill>
                  <a:schemeClr val="tx1"/>
                </a:solidFill>
                <a:ea typeface="Cambria Math" panose="02040503050406030204" pitchFamily="18" charset="0"/>
              </a:rPr>
              <a:t>is</a:t>
            </a:r>
            <a:r>
              <a:rPr lang="it-IT" sz="2800" dirty="0" smtClean="0">
                <a:solidFill>
                  <a:schemeClr val="tx1"/>
                </a:solidFill>
                <a:ea typeface="Cambria Math" panose="02040503050406030204" pitchFamily="18" charset="0"/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</a:rPr>
              <a:t>modelled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</a:rPr>
              <a:t>as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</a:rPr>
              <a:t> a RO</a:t>
            </a:r>
            <a:r>
              <a:rPr lang="it-IT" sz="2800" dirty="0" smtClean="0">
                <a:solidFill>
                  <a:schemeClr val="tx1"/>
                </a:solidFill>
                <a:ea typeface="Cambria Math" panose="02040503050406030204" pitchFamily="18" charset="0"/>
              </a:rPr>
              <a:t>, the FS </a:t>
            </a:r>
            <a:r>
              <a:rPr lang="it-IT" sz="2800" dirty="0" err="1" smtClean="0">
                <a:solidFill>
                  <a:schemeClr val="tx1"/>
                </a:solidFill>
                <a:ea typeface="Cambria Math" panose="02040503050406030204" pitchFamily="18" charset="0"/>
              </a:rPr>
              <a:t>transform</a:t>
            </a:r>
            <a:r>
              <a:rPr lang="it-IT" sz="2800" dirty="0" smtClean="0">
                <a:solidFill>
                  <a:schemeClr val="tx1"/>
                </a:solidFill>
                <a:ea typeface="Cambria Math" panose="02040503050406030204" pitchFamily="18" charset="0"/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  <a:ea typeface="Cambria Math" panose="02040503050406030204" pitchFamily="18" charset="0"/>
              </a:rPr>
              <a:t>yields</a:t>
            </a:r>
            <a:r>
              <a:rPr lang="it-IT" sz="2800" dirty="0" smtClean="0">
                <a:solidFill>
                  <a:schemeClr val="tx1"/>
                </a:solidFill>
                <a:ea typeface="Cambria Math" panose="02040503050406030204" pitchFamily="18" charset="0"/>
              </a:rPr>
              <a:t> a NIZK</a:t>
            </a:r>
            <a:endParaRPr lang="en-US" sz="2800" dirty="0">
              <a:solidFill>
                <a:schemeClr val="tx1"/>
              </a:solidFill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4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1" grpId="0" animBg="1"/>
      <p:bldP spid="50" grpId="0"/>
      <p:bldP spid="55" grpId="0" animBg="1"/>
      <p:bldP spid="56" grpId="0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Negative </a:t>
            </a:r>
            <a:r>
              <a:rPr lang="it-IT" dirty="0" err="1" smtClean="0"/>
              <a:t>Results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E81C-3C86-4579-8A25-874870AA848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Fiat-Shamir for Highly Sound Protocols is Instantiable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46" y="1555024"/>
            <a:ext cx="4010187" cy="204715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145" y="1555024"/>
            <a:ext cx="3698828" cy="206666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082" y="2159158"/>
            <a:ext cx="4301836" cy="2380220"/>
          </a:xfrm>
          <a:prstGeom prst="rect">
            <a:avLst/>
          </a:prstGeom>
        </p:spPr>
      </p:pic>
      <p:sp>
        <p:nvSpPr>
          <p:cNvPr id="9" name="Rettangolo arrotondato 8"/>
          <p:cNvSpPr/>
          <p:nvPr/>
        </p:nvSpPr>
        <p:spPr>
          <a:xfrm>
            <a:off x="2496249" y="4213163"/>
            <a:ext cx="7045693" cy="17325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u="sng" dirty="0" err="1" smtClean="0">
                <a:solidFill>
                  <a:schemeClr val="tx1"/>
                </a:solidFill>
              </a:rPr>
              <a:t>Fundamental</a:t>
            </a:r>
            <a:r>
              <a:rPr lang="it-IT" sz="2800" b="1" u="sng" dirty="0" smtClean="0">
                <a:solidFill>
                  <a:schemeClr val="tx1"/>
                </a:solidFill>
              </a:rPr>
              <a:t> </a:t>
            </a:r>
            <a:r>
              <a:rPr lang="it-IT" sz="2800" b="1" u="sng" dirty="0" err="1" smtClean="0">
                <a:solidFill>
                  <a:schemeClr val="tx1"/>
                </a:solidFill>
              </a:rPr>
              <a:t>Question</a:t>
            </a:r>
            <a:r>
              <a:rPr lang="it-IT" sz="2800" b="1" u="sng" dirty="0" smtClean="0">
                <a:solidFill>
                  <a:schemeClr val="tx1"/>
                </a:solidFill>
              </a:rPr>
              <a:t>:</a:t>
            </a:r>
            <a:r>
              <a:rPr lang="it-IT" sz="2800" dirty="0" smtClean="0">
                <a:solidFill>
                  <a:schemeClr val="tx1"/>
                </a:solidFill>
              </a:rPr>
              <a:t> Prove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restricted</a:t>
            </a:r>
            <a:r>
              <a:rPr lang="it-IT" sz="28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</a:rPr>
              <a:t>standard-model </a:t>
            </a:r>
            <a:r>
              <a:rPr lang="it-IT" sz="2800" dirty="0" err="1" smtClean="0">
                <a:solidFill>
                  <a:schemeClr val="tx1"/>
                </a:solidFill>
              </a:rPr>
              <a:t>results</a:t>
            </a:r>
            <a:r>
              <a:rPr lang="it-IT" sz="2800" dirty="0" smtClean="0">
                <a:solidFill>
                  <a:schemeClr val="tx1"/>
                </a:solidFill>
              </a:rPr>
              <a:t> for FS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8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Our</a:t>
            </a:r>
            <a:r>
              <a:rPr lang="it-IT" dirty="0" smtClean="0"/>
              <a:t> Work &amp; Talk </a:t>
            </a:r>
            <a:r>
              <a:rPr lang="it-IT" dirty="0" err="1" smtClean="0"/>
              <a:t>Outline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Identify a </a:t>
                </a:r>
                <a:r>
                  <a:rPr lang="it-IT" dirty="0" err="1" smtClean="0"/>
                  <a:t>class</a:t>
                </a:r>
                <a:r>
                  <a:rPr lang="it-IT" dirty="0" smtClean="0"/>
                  <a:t> of so-</a:t>
                </a:r>
                <a:r>
                  <a:rPr lang="it-IT" dirty="0" err="1" smtClean="0"/>
                  <a:t>called</a:t>
                </a:r>
                <a:r>
                  <a:rPr lang="it-IT" dirty="0" smtClean="0"/>
                  <a:t> </a:t>
                </a:r>
                <a:r>
                  <a:rPr lang="it-IT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highly</a:t>
                </a:r>
                <a:r>
                  <a:rPr lang="it-IT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sound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protocols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admitting</a:t>
                </a:r>
                <a:r>
                  <a:rPr lang="it-IT" dirty="0" smtClean="0"/>
                  <a:t> a </a:t>
                </a:r>
                <a:r>
                  <a:rPr lang="it-IT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simple</a:t>
                </a:r>
                <a:r>
                  <a:rPr lang="it-IT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information-</a:t>
                </a:r>
                <a:r>
                  <a:rPr lang="it-IT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theoretic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instantiation</a:t>
                </a:r>
                <a:r>
                  <a:rPr lang="it-IT" dirty="0" smtClean="0"/>
                  <a:t> of FS</a:t>
                </a:r>
              </a:p>
              <a:p>
                <a:pPr lvl="1"/>
                <a:r>
                  <a:rPr lang="it-IT" dirty="0" err="1" smtClean="0"/>
                  <a:t>These</a:t>
                </a:r>
                <a:r>
                  <a:rPr lang="it-IT" dirty="0" smtClean="0"/>
                  <a:t> are </a:t>
                </a:r>
                <a:r>
                  <a:rPr lang="it-IT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special</a:t>
                </a:r>
                <a:r>
                  <a:rPr lang="it-IT" dirty="0" smtClean="0"/>
                  <a:t> Sigma </a:t>
                </a:r>
                <a:r>
                  <a:rPr lang="it-IT" dirty="0" err="1" smtClean="0"/>
                  <a:t>protocols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satisfying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three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requirements</a:t>
                </a:r>
                <a:r>
                  <a:rPr lang="it-IT" dirty="0" smtClean="0"/>
                  <a:t> </a:t>
                </a:r>
                <a:r>
                  <a:rPr lang="it-IT" b="1" dirty="0" smtClean="0"/>
                  <a:t>P1</a:t>
                </a:r>
                <a:r>
                  <a:rPr lang="it-IT" dirty="0" smtClean="0"/>
                  <a:t>, </a:t>
                </a:r>
                <a:r>
                  <a:rPr lang="it-IT" b="1" dirty="0" smtClean="0"/>
                  <a:t>P2</a:t>
                </a:r>
                <a:r>
                  <a:rPr lang="it-IT" dirty="0" smtClean="0"/>
                  <a:t>, </a:t>
                </a:r>
                <a:r>
                  <a:rPr lang="it-IT" b="1" dirty="0" smtClean="0"/>
                  <a:t>P3</a:t>
                </a:r>
              </a:p>
              <a:p>
                <a:r>
                  <a:rPr lang="it-IT" dirty="0" smtClean="0"/>
                  <a:t>General-</a:t>
                </a:r>
                <a:r>
                  <a:rPr lang="it-IT" dirty="0" err="1" smtClean="0"/>
                  <a:t>purpose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compilers</a:t>
                </a:r>
                <a:r>
                  <a:rPr lang="it-IT" dirty="0" smtClean="0"/>
                  <a:t> in the </a:t>
                </a:r>
                <a:r>
                  <a:rPr lang="it-IT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CRS model</a:t>
                </a:r>
              </a:p>
              <a:p>
                <a:pPr lvl="1"/>
                <a:r>
                  <a:rPr lang="it-IT" dirty="0" smtClean="0"/>
                  <a:t>First </a:t>
                </a:r>
                <a:r>
                  <a:rPr lang="it-IT" dirty="0" err="1" smtClean="0"/>
                  <a:t>compiler</a:t>
                </a:r>
                <a:r>
                  <a:rPr lang="it-IT" dirty="0" smtClean="0"/>
                  <a:t>: </a:t>
                </a:r>
                <a:r>
                  <a:rPr lang="it-IT" dirty="0" err="1" smtClean="0"/>
                  <a:t>Takes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any</a:t>
                </a:r>
                <a:r>
                  <a:rPr lang="it-IT" dirty="0" smtClean="0"/>
                  <a:t> </a:t>
                </a:r>
                <a:r>
                  <a:rPr lang="it-IT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𝛴 </a:t>
                </a:r>
                <a:r>
                  <a:rPr lang="it-IT" dirty="0" smtClean="0">
                    <a:ea typeface="Cambria Math" panose="02040503050406030204" pitchFamily="18" charset="0"/>
                  </a:rPr>
                  <a:t>with </a:t>
                </a:r>
                <a:r>
                  <a:rPr lang="it-IT" b="1" dirty="0" smtClean="0">
                    <a:ea typeface="Cambria Math" panose="02040503050406030204" pitchFamily="18" charset="0"/>
                  </a:rPr>
                  <a:t>P1</a:t>
                </a:r>
                <a:r>
                  <a:rPr lang="it-IT" dirty="0" smtClean="0">
                    <a:ea typeface="Cambria Math" panose="02040503050406030204" pitchFamily="18" charset="0"/>
                  </a:rPr>
                  <a:t>, </a:t>
                </a:r>
                <a:r>
                  <a:rPr lang="it-IT" b="1" dirty="0" smtClean="0">
                    <a:ea typeface="Cambria Math" panose="02040503050406030204" pitchFamily="18" charset="0"/>
                  </a:rPr>
                  <a:t>P3</a:t>
                </a:r>
                <a:r>
                  <a:rPr lang="it-IT" dirty="0" smtClean="0">
                    <a:ea typeface="Cambria Math" panose="02040503050406030204" pitchFamily="18" charset="0"/>
                  </a:rPr>
                  <a:t> and </a:t>
                </a:r>
                <a:r>
                  <a:rPr lang="it-IT" dirty="0" err="1" smtClean="0">
                    <a:ea typeface="Cambria Math" panose="02040503050406030204" pitchFamily="18" charset="0"/>
                  </a:rPr>
                  <a:t>outputs</a:t>
                </a:r>
                <a:r>
                  <a:rPr lang="it-IT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𝛴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it-IT" dirty="0" smtClean="0"/>
                  <a:t> with </a:t>
                </a:r>
                <a:r>
                  <a:rPr lang="it-IT" b="1" dirty="0" smtClean="0"/>
                  <a:t>P1</a:t>
                </a:r>
                <a:r>
                  <a:rPr lang="it-IT" dirty="0" smtClean="0"/>
                  <a:t>, </a:t>
                </a:r>
                <a:r>
                  <a:rPr lang="it-IT" b="1" dirty="0" smtClean="0"/>
                  <a:t>P2</a:t>
                </a:r>
                <a:r>
                  <a:rPr lang="it-IT" dirty="0" smtClean="0"/>
                  <a:t>, </a:t>
                </a:r>
                <a:r>
                  <a:rPr lang="it-IT" b="1" dirty="0" smtClean="0"/>
                  <a:t>P3</a:t>
                </a:r>
              </a:p>
              <a:p>
                <a:pPr lvl="1"/>
                <a:r>
                  <a:rPr lang="it-IT" dirty="0" smtClean="0"/>
                  <a:t>Second </a:t>
                </a:r>
                <a:r>
                  <a:rPr lang="it-IT" dirty="0" err="1" smtClean="0"/>
                  <a:t>compiler</a:t>
                </a:r>
                <a:r>
                  <a:rPr lang="it-IT" dirty="0" smtClean="0"/>
                  <a:t>: </a:t>
                </a:r>
                <a:r>
                  <a:rPr lang="it-IT" dirty="0"/>
                  <a:t>Takes </a:t>
                </a:r>
                <a:r>
                  <a:rPr lang="it-IT" dirty="0" err="1"/>
                  <a:t>any</a:t>
                </a:r>
                <a:r>
                  <a:rPr lang="it-IT" dirty="0"/>
                  <a:t> </a:t>
                </a:r>
                <a:r>
                  <a:rPr lang="it-IT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𝛴 </a:t>
                </a:r>
                <a:r>
                  <a:rPr lang="it-IT" dirty="0">
                    <a:ea typeface="Cambria Math" panose="02040503050406030204" pitchFamily="18" charset="0"/>
                  </a:rPr>
                  <a:t>with </a:t>
                </a:r>
                <a:r>
                  <a:rPr lang="it-IT" b="1" dirty="0" smtClean="0">
                    <a:ea typeface="Cambria Math" panose="02040503050406030204" pitchFamily="18" charset="0"/>
                  </a:rPr>
                  <a:t>P1</a:t>
                </a:r>
                <a:r>
                  <a:rPr lang="it-IT" dirty="0" smtClean="0">
                    <a:ea typeface="Cambria Math" panose="02040503050406030204" pitchFamily="18" charset="0"/>
                  </a:rPr>
                  <a:t> </a:t>
                </a:r>
                <a:r>
                  <a:rPr lang="it-IT" dirty="0">
                    <a:ea typeface="Cambria Math" panose="02040503050406030204" pitchFamily="18" charset="0"/>
                  </a:rPr>
                  <a:t>and </a:t>
                </a:r>
                <a:r>
                  <a:rPr lang="it-IT" dirty="0" err="1">
                    <a:ea typeface="Cambria Math" panose="02040503050406030204" pitchFamily="18" charset="0"/>
                  </a:rPr>
                  <a:t>outputs</a:t>
                </a:r>
                <a:r>
                  <a:rPr lang="it-IT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𝛴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it-IT" dirty="0"/>
                  <a:t> with </a:t>
                </a:r>
                <a:r>
                  <a:rPr lang="it-IT" b="1" dirty="0"/>
                  <a:t>P1</a:t>
                </a:r>
                <a:r>
                  <a:rPr lang="it-IT" dirty="0" smtClean="0"/>
                  <a:t>, </a:t>
                </a:r>
                <a:r>
                  <a:rPr lang="it-IT" b="1" dirty="0" smtClean="0"/>
                  <a:t>P3</a:t>
                </a:r>
              </a:p>
              <a:p>
                <a:pPr lvl="1"/>
                <a:r>
                  <a:rPr lang="it-IT" dirty="0" err="1" smtClean="0"/>
                  <a:t>Ingredients</a:t>
                </a:r>
                <a:r>
                  <a:rPr lang="it-IT" dirty="0" smtClean="0"/>
                  <a:t>: </a:t>
                </a:r>
                <a:r>
                  <a:rPr lang="it-IT" dirty="0" err="1" smtClean="0"/>
                  <a:t>iO</a:t>
                </a:r>
                <a:r>
                  <a:rPr lang="it-IT" dirty="0" smtClean="0"/>
                  <a:t>, </a:t>
                </a:r>
                <a:r>
                  <a:rPr lang="it-IT" dirty="0" err="1" smtClean="0"/>
                  <a:t>puncturable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PRFs</a:t>
                </a:r>
                <a:r>
                  <a:rPr lang="it-IT" dirty="0" smtClean="0"/>
                  <a:t>, </a:t>
                </a:r>
                <a:r>
                  <a:rPr lang="it-IT" dirty="0" err="1" smtClean="0"/>
                  <a:t>equivocable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commitments</a:t>
                </a:r>
                <a:endParaRPr lang="it-IT" dirty="0" smtClean="0"/>
              </a:p>
              <a:p>
                <a:r>
                  <a:rPr lang="it-IT" dirty="0" err="1" smtClean="0"/>
                  <a:t>Many</a:t>
                </a:r>
                <a:r>
                  <a:rPr lang="it-IT" dirty="0" smtClean="0"/>
                  <a:t> </a:t>
                </a:r>
                <a:r>
                  <a:rPr lang="it-IT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natural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protocols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already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meet</a:t>
                </a:r>
                <a:r>
                  <a:rPr lang="it-IT" dirty="0" smtClean="0"/>
                  <a:t> </a:t>
                </a:r>
                <a:r>
                  <a:rPr lang="it-IT" b="1" dirty="0" smtClean="0"/>
                  <a:t>P1</a:t>
                </a:r>
                <a:r>
                  <a:rPr lang="it-IT" dirty="0" smtClean="0"/>
                  <a:t>, and </a:t>
                </a:r>
                <a:r>
                  <a:rPr lang="it-IT" dirty="0" err="1" smtClean="0"/>
                  <a:t>protocols</a:t>
                </a:r>
                <a:r>
                  <a:rPr lang="it-IT" dirty="0" smtClean="0"/>
                  <a:t> meeting </a:t>
                </a:r>
                <a:r>
                  <a:rPr lang="it-IT" b="1" dirty="0" smtClean="0"/>
                  <a:t>P1</a:t>
                </a:r>
                <a:r>
                  <a:rPr lang="it-IT" dirty="0" smtClean="0"/>
                  <a:t> and </a:t>
                </a:r>
                <a:r>
                  <a:rPr lang="it-IT" b="1" dirty="0" smtClean="0"/>
                  <a:t>P3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exist</a:t>
                </a:r>
                <a:r>
                  <a:rPr lang="it-IT" dirty="0" smtClean="0"/>
                  <a:t> for </a:t>
                </a:r>
                <a:r>
                  <a:rPr lang="it-IT" dirty="0" err="1" smtClean="0"/>
                  <a:t>all</a:t>
                </a:r>
                <a:r>
                  <a:rPr lang="it-IT" dirty="0" smtClean="0"/>
                  <a:t> of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it-IT" dirty="0" smtClean="0"/>
                  <a:t> </a:t>
                </a:r>
                <a:r>
                  <a:rPr lang="it-IT" dirty="0" err="1" smtClean="0"/>
                  <a:t>assuming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one</a:t>
                </a:r>
                <a:r>
                  <a:rPr lang="it-IT" dirty="0" smtClean="0"/>
                  <a:t>-way </a:t>
                </a:r>
                <a:r>
                  <a:rPr lang="it-IT" dirty="0" err="1" smtClean="0"/>
                  <a:t>permutations</a:t>
                </a:r>
                <a:r>
                  <a:rPr lang="it-IT" dirty="0" smtClean="0"/>
                  <a:t> [LS91,OV12]</a:t>
                </a:r>
              </a:p>
              <a:p>
                <a:endParaRPr lang="it-IT" dirty="0" smtClean="0"/>
              </a:p>
              <a:p>
                <a:endParaRPr lang="it-IT" dirty="0" smtClean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E81C-3C86-4579-8A25-874870AA848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Fiat-Shamir for Highly Sound Protocols is Instantiable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7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Standard Model </a:t>
            </a:r>
            <a:r>
              <a:rPr lang="it-IT" dirty="0" err="1" smtClean="0"/>
              <a:t>Instantiation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624251"/>
                <a:ext cx="10515600" cy="1722419"/>
              </a:xfrm>
            </p:spPr>
            <p:txBody>
              <a:bodyPr/>
              <a:lstStyle/>
              <a:p>
                <a:r>
                  <a:rPr lang="it-IT" dirty="0" smtClean="0"/>
                  <a:t>We show </a:t>
                </a:r>
                <a:r>
                  <a:rPr lang="it-IT" dirty="0" err="1" smtClean="0"/>
                  <a:t>that</a:t>
                </a:r>
                <a:r>
                  <a:rPr lang="it-IT" dirty="0" smtClean="0"/>
                  <a:t> </a:t>
                </a:r>
                <a:r>
                  <a:rPr lang="it-IT" u="sng" dirty="0" smtClean="0"/>
                  <a:t>under </a:t>
                </a:r>
                <a:r>
                  <a:rPr lang="it-IT" u="sng" dirty="0" err="1" smtClean="0"/>
                  <a:t>certain</a:t>
                </a:r>
                <a:r>
                  <a:rPr lang="it-IT" u="sng" dirty="0" smtClean="0"/>
                  <a:t> </a:t>
                </a:r>
                <a:r>
                  <a:rPr lang="it-IT" u="sng" dirty="0" err="1" smtClean="0"/>
                  <a:t>properties</a:t>
                </a:r>
                <a:r>
                  <a:rPr lang="it-IT" dirty="0" smtClean="0"/>
                  <a:t> the </a:t>
                </a:r>
                <a:r>
                  <a:rPr lang="it-IT" dirty="0" err="1" smtClean="0"/>
                  <a:t>above</a:t>
                </a:r>
                <a:r>
                  <a:rPr lang="it-IT" dirty="0" smtClean="0"/>
                  <a:t> </a:t>
                </a:r>
                <a:r>
                  <a:rPr lang="it-IT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preserves</a:t>
                </a:r>
                <a:r>
                  <a:rPr lang="it-IT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it-IT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soundness</a:t>
                </a:r>
                <a:r>
                  <a:rPr lang="it-IT" dirty="0" smtClean="0"/>
                  <a:t> and </a:t>
                </a:r>
                <a:r>
                  <a:rPr lang="it-IT" dirty="0" err="1" smtClean="0"/>
                  <a:t>suffices</a:t>
                </a:r>
                <a:r>
                  <a:rPr lang="it-IT" dirty="0" smtClean="0"/>
                  <a:t> for </a:t>
                </a:r>
                <a:r>
                  <a:rPr lang="it-IT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one</a:t>
                </a:r>
                <a:r>
                  <a:rPr lang="it-IT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-time</a:t>
                </a:r>
                <a:r>
                  <a:rPr lang="it-IT" dirty="0" smtClean="0"/>
                  <a:t> </a:t>
                </a:r>
                <a:r>
                  <a:rPr lang="it-IT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zero-</a:t>
                </a:r>
                <a:r>
                  <a:rPr lang="it-IT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knowledge</a:t>
                </a:r>
                <a:endParaRPr lang="it-IT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it-IT" dirty="0" smtClean="0"/>
                  <a:t>Can be </a:t>
                </a:r>
                <a:r>
                  <a:rPr lang="it-IT" dirty="0" err="1" smtClean="0"/>
                  <a:t>generalized</a:t>
                </a:r>
                <a:r>
                  <a:rPr lang="it-IT" dirty="0" smtClean="0"/>
                  <a:t> to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-bounded zero-knowledge using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-wise independent hashing</a:t>
                </a:r>
                <a:endParaRPr lang="en-US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624251"/>
                <a:ext cx="10515600" cy="1722419"/>
              </a:xfrm>
              <a:blipFill rotWithShape="0">
                <a:blip r:embed="rId2"/>
                <a:stretch>
                  <a:fillRect l="-1043" t="-6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E81C-3C86-4579-8A25-874870AA848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Fiat-Shamir for Highly Sound Protocols is Instantiable</a:t>
            </a:r>
            <a:endParaRPr lang="en-US" dirty="0"/>
          </a:p>
        </p:txBody>
      </p:sp>
      <p:sp>
        <p:nvSpPr>
          <p:cNvPr id="23" name="Rettangolo arrotondato 22"/>
          <p:cNvSpPr/>
          <p:nvPr/>
        </p:nvSpPr>
        <p:spPr>
          <a:xfrm>
            <a:off x="7897089" y="485778"/>
            <a:ext cx="3651607" cy="10784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873" y="619305"/>
            <a:ext cx="3044037" cy="77925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37" y="2579107"/>
            <a:ext cx="1334365" cy="1334365"/>
          </a:xfrm>
          <a:prstGeom prst="rect">
            <a:avLst/>
          </a:prstGeom>
        </p:spPr>
      </p:pic>
      <p:cxnSp>
        <p:nvCxnSpPr>
          <p:cNvPr id="26" name="Connettore 2 25"/>
          <p:cNvCxnSpPr/>
          <p:nvPr/>
        </p:nvCxnSpPr>
        <p:spPr>
          <a:xfrm flipV="1">
            <a:off x="4867547" y="3306184"/>
            <a:ext cx="2586182" cy="9236"/>
          </a:xfrm>
          <a:prstGeom prst="straightConnector1">
            <a:avLst/>
          </a:prstGeom>
          <a:ln w="22225">
            <a:solidFill>
              <a:schemeClr val="accent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/>
              <p:cNvSpPr txBox="1"/>
              <p:nvPr/>
            </p:nvSpPr>
            <p:spPr>
              <a:xfrm>
                <a:off x="1547345" y="2498012"/>
                <a:ext cx="16538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)∈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CasellaDiTes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45" y="2498012"/>
                <a:ext cx="165385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/>
              <p:cNvSpPr txBox="1"/>
              <p:nvPr/>
            </p:nvSpPr>
            <p:spPr>
              <a:xfrm>
                <a:off x="5347595" y="2875297"/>
                <a:ext cx="16260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CasellaDiTes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595" y="2875297"/>
                <a:ext cx="1626086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/>
              <p:cNvSpPr txBox="1"/>
              <p:nvPr/>
            </p:nvSpPr>
            <p:spPr>
              <a:xfrm>
                <a:off x="9515683" y="2488333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CasellaDiTes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683" y="2488333"/>
                <a:ext cx="283411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sellaDiTesto 29"/>
          <p:cNvSpPr txBox="1"/>
          <p:nvPr/>
        </p:nvSpPr>
        <p:spPr>
          <a:xfrm>
            <a:off x="3331158" y="3922783"/>
            <a:ext cx="100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Prover</a:t>
            </a:r>
            <a:endParaRPr lang="en-US" sz="240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8207267" y="3943418"/>
            <a:ext cx="110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Verifier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/>
              <p:cNvSpPr txBox="1"/>
              <p:nvPr/>
            </p:nvSpPr>
            <p:spPr>
              <a:xfrm>
                <a:off x="816077" y="3025796"/>
                <a:ext cx="24487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h𝑘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CasellaDiTes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77" y="3025796"/>
                <a:ext cx="2448747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ccia in giù 32"/>
          <p:cNvSpPr/>
          <p:nvPr/>
        </p:nvSpPr>
        <p:spPr>
          <a:xfrm rot="2428694">
            <a:off x="7361382" y="1561375"/>
            <a:ext cx="600363" cy="57222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Immagin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00" y="2290616"/>
            <a:ext cx="1622856" cy="16228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tangolo arrotondato 34"/>
              <p:cNvSpPr/>
              <p:nvPr/>
            </p:nvSpPr>
            <p:spPr>
              <a:xfrm>
                <a:off x="5181580" y="1865594"/>
                <a:ext cx="1847289" cy="475455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h𝑘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Rettangolo arrotondat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580" y="1865594"/>
                <a:ext cx="1847289" cy="475455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35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Selective</a:t>
            </a:r>
            <a:r>
              <a:rPr lang="it-IT" dirty="0" smtClean="0"/>
              <a:t> FS </a:t>
            </a:r>
            <a:r>
              <a:rPr lang="it-IT" dirty="0" err="1" smtClean="0"/>
              <a:t>Transform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E81C-3C86-4579-8A25-874870AA848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Fiat-Shamir for Highly Sound Protocols is Instantiable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37" y="1766309"/>
            <a:ext cx="1334365" cy="133436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00" y="1477818"/>
            <a:ext cx="1622856" cy="1622856"/>
          </a:xfrm>
          <a:prstGeom prst="rect">
            <a:avLst/>
          </a:prstGeom>
        </p:spPr>
      </p:pic>
      <p:cxnSp>
        <p:nvCxnSpPr>
          <p:cNvPr id="8" name="Connettore 2 7"/>
          <p:cNvCxnSpPr/>
          <p:nvPr/>
        </p:nvCxnSpPr>
        <p:spPr>
          <a:xfrm flipV="1">
            <a:off x="4867547" y="2022764"/>
            <a:ext cx="2586182" cy="9236"/>
          </a:xfrm>
          <a:prstGeom prst="straightConnector1">
            <a:avLst/>
          </a:prstGeom>
          <a:ln w="222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V="1">
            <a:off x="4867547" y="2493386"/>
            <a:ext cx="2586182" cy="9236"/>
          </a:xfrm>
          <a:prstGeom prst="straightConnector1">
            <a:avLst/>
          </a:prstGeom>
          <a:ln w="22225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4867547" y="2954772"/>
            <a:ext cx="2586182" cy="9236"/>
          </a:xfrm>
          <a:prstGeom prst="straightConnector1">
            <a:avLst/>
          </a:prstGeom>
          <a:ln w="222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6006910" y="1617005"/>
                <a:ext cx="3074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910" y="1617005"/>
                <a:ext cx="307456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>
              <a:xfrm>
                <a:off x="1547345" y="1685214"/>
                <a:ext cx="16538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)∈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45" y="1685214"/>
                <a:ext cx="1653851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5882223" y="2083437"/>
                <a:ext cx="4898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h𝑘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223" y="2083437"/>
                <a:ext cx="489814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/>
              <p:cNvSpPr txBox="1"/>
              <p:nvPr/>
            </p:nvSpPr>
            <p:spPr>
              <a:xfrm>
                <a:off x="6016152" y="2529062"/>
                <a:ext cx="2805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152" y="2529062"/>
                <a:ext cx="280526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515683" y="1675535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683" y="1675535"/>
                <a:ext cx="283411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sellaDiTesto 16"/>
          <p:cNvSpPr txBox="1"/>
          <p:nvPr/>
        </p:nvSpPr>
        <p:spPr>
          <a:xfrm>
            <a:off x="3331158" y="3109985"/>
            <a:ext cx="100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Prover</a:t>
            </a:r>
            <a:endParaRPr lang="en-US" sz="24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8207267" y="3130620"/>
            <a:ext cx="110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Verifier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853027" y="2296127"/>
                <a:ext cx="24487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h𝑘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27" y="2296127"/>
                <a:ext cx="2448747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tangolo arrotondato 24"/>
          <p:cNvSpPr/>
          <p:nvPr/>
        </p:nvSpPr>
        <p:spPr>
          <a:xfrm>
            <a:off x="1547345" y="3839864"/>
            <a:ext cx="8495024" cy="15378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800" b="1" u="sng" dirty="0" err="1" smtClean="0">
                <a:solidFill>
                  <a:schemeClr val="tx1"/>
                </a:solidFill>
              </a:rPr>
              <a:t>Theorem</a:t>
            </a:r>
            <a:r>
              <a:rPr lang="it-IT" sz="2800" b="1" u="sng" dirty="0" smtClean="0">
                <a:solidFill>
                  <a:schemeClr val="tx1"/>
                </a:solidFill>
              </a:rPr>
              <a:t>: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</a:rPr>
              <a:t>If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𝛴 </a:t>
            </a:r>
            <a:r>
              <a:rPr lang="it-IT" sz="2800" dirty="0" err="1" smtClean="0">
                <a:solidFill>
                  <a:schemeClr val="tx1"/>
                </a:solidFill>
                <a:ea typeface="Cambria Math" panose="02040503050406030204" pitchFamily="18" charset="0"/>
              </a:rPr>
              <a:t>is</a:t>
            </a:r>
            <a:r>
              <a:rPr lang="it-IT" sz="2800" dirty="0" smtClean="0">
                <a:solidFill>
                  <a:schemeClr val="tx1"/>
                </a:solidFill>
                <a:ea typeface="Cambria Math" panose="02040503050406030204" pitchFamily="18" charset="0"/>
              </a:rPr>
              <a:t> </a:t>
            </a:r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  <a:ea typeface="Cambria Math" panose="02040503050406030204" pitchFamily="18" charset="0"/>
              </a:rPr>
              <a:t>complete</a:t>
            </a:r>
            <a:r>
              <a:rPr lang="it-IT" sz="2800" dirty="0" smtClean="0">
                <a:solidFill>
                  <a:schemeClr val="tx1"/>
                </a:solidFill>
                <a:ea typeface="Cambria Math" panose="02040503050406030204" pitchFamily="18" charset="0"/>
              </a:rPr>
              <a:t> and </a:t>
            </a:r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  <a:ea typeface="Cambria Math" panose="02040503050406030204" pitchFamily="18" charset="0"/>
              </a:rPr>
              <a:t>sound</a:t>
            </a:r>
            <a:r>
              <a:rPr lang="it-IT" sz="2800" dirty="0" smtClean="0">
                <a:solidFill>
                  <a:schemeClr val="tx1"/>
                </a:solidFill>
                <a:ea typeface="Cambria Math" panose="02040503050406030204" pitchFamily="18" charset="0"/>
              </a:rPr>
              <a:t>, so </a:t>
            </a:r>
            <a:r>
              <a:rPr lang="it-IT" sz="2800" dirty="0" err="1" smtClean="0">
                <a:solidFill>
                  <a:schemeClr val="tx1"/>
                </a:solidFill>
                <a:ea typeface="Cambria Math" panose="02040503050406030204" pitchFamily="18" charset="0"/>
              </a:rPr>
              <a:t>is</a:t>
            </a:r>
            <a:r>
              <a:rPr lang="it-IT" sz="2800" dirty="0" smtClean="0">
                <a:solidFill>
                  <a:schemeClr val="tx1"/>
                </a:solidFill>
                <a:ea typeface="Cambria Math" panose="02040503050406030204" pitchFamily="18" charset="0"/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  <a:ea typeface="Cambria Math" panose="02040503050406030204" pitchFamily="18" charset="0"/>
              </a:rPr>
              <a:t>its</a:t>
            </a:r>
            <a:r>
              <a:rPr lang="it-IT" sz="2800" dirty="0" smtClean="0">
                <a:solidFill>
                  <a:schemeClr val="tx1"/>
                </a:solidFill>
                <a:ea typeface="Cambria Math" panose="02040503050406030204" pitchFamily="18" charset="0"/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</a:rPr>
              <a:t>Selective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</a:rPr>
              <a:t> </a:t>
            </a:r>
            <a:r>
              <a:rPr lang="it-IT" sz="2800" dirty="0" smtClean="0">
                <a:solidFill>
                  <a:schemeClr val="tx1"/>
                </a:solidFill>
                <a:ea typeface="Cambria Math" panose="02040503050406030204" pitchFamily="18" charset="0"/>
              </a:rPr>
              <a:t>FS </a:t>
            </a:r>
            <a:r>
              <a:rPr lang="it-IT" sz="2800" dirty="0" err="1" smtClean="0">
                <a:solidFill>
                  <a:schemeClr val="tx1"/>
                </a:solidFill>
                <a:ea typeface="Cambria Math" panose="02040503050406030204" pitchFamily="18" charset="0"/>
              </a:rPr>
              <a:t>transform</a:t>
            </a:r>
            <a:r>
              <a:rPr lang="it-IT" sz="2800" dirty="0" smtClean="0">
                <a:solidFill>
                  <a:schemeClr val="tx1"/>
                </a:solidFill>
                <a:ea typeface="Cambria Math" panose="02040503050406030204" pitchFamily="18" charset="0"/>
              </a:rPr>
              <a:t> with the </a:t>
            </a:r>
            <a:r>
              <a:rPr lang="it-IT" sz="2800" dirty="0" err="1" smtClean="0">
                <a:solidFill>
                  <a:schemeClr val="accent6">
                    <a:lumMod val="75000"/>
                  </a:schemeClr>
                </a:solidFill>
                <a:ea typeface="Cambria Math" panose="02040503050406030204" pitchFamily="18" charset="0"/>
              </a:rPr>
              <a:t>constant</a:t>
            </a:r>
            <a:r>
              <a:rPr lang="it-IT" sz="2800" dirty="0" smtClean="0">
                <a:solidFill>
                  <a:schemeClr val="tx1"/>
                </a:solidFill>
                <a:ea typeface="Cambria Math" panose="02040503050406030204" pitchFamily="18" charset="0"/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  <a:ea typeface="Cambria Math" panose="02040503050406030204" pitchFamily="18" charset="0"/>
              </a:rPr>
              <a:t>hash</a:t>
            </a:r>
            <a:r>
              <a:rPr lang="it-IT" sz="2800" dirty="0" smtClean="0">
                <a:solidFill>
                  <a:schemeClr val="tx1"/>
                </a:solidFill>
                <a:ea typeface="Cambria Math" panose="02040503050406030204" pitchFamily="18" charset="0"/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  <a:ea typeface="Cambria Math" panose="02040503050406030204" pitchFamily="18" charset="0"/>
              </a:rPr>
              <a:t>function</a:t>
            </a:r>
            <a:endParaRPr lang="en-US" sz="2800" dirty="0">
              <a:solidFill>
                <a:schemeClr val="tx1"/>
              </a:solidFill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0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23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Intuition</a:t>
            </a:r>
            <a:r>
              <a:rPr lang="it-IT" dirty="0" smtClean="0"/>
              <a:t> for </a:t>
            </a:r>
            <a:r>
              <a:rPr lang="it-IT" dirty="0" err="1" smtClean="0"/>
              <a:t>Soundness</a:t>
            </a:r>
            <a:r>
              <a:rPr lang="it-IT" dirty="0" smtClean="0"/>
              <a:t> </a:t>
            </a:r>
            <a:r>
              <a:rPr lang="it-IT" dirty="0" err="1" smtClean="0"/>
              <a:t>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150727"/>
                <a:ext cx="10515600" cy="7975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sz="3200" dirty="0" smtClean="0"/>
                  <a:t>Soundness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3200" b="0" i="0" smtClean="0">
                            <a:latin typeface="Cambria Math" panose="02040503050406030204" pitchFamily="18" charset="0"/>
                          </a:rPr>
                          <m:t>Selective</m:t>
                        </m:r>
                        <m:r>
                          <a:rPr lang="it-IT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3200" b="0" i="0" smtClean="0">
                            <a:latin typeface="Cambria Math" panose="02040503050406030204" pitchFamily="18" charset="0"/>
                          </a:rPr>
                          <m:t>FS</m:t>
                        </m:r>
                        <m:r>
                          <a:rPr lang="it-IT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3200" b="0" i="0" smtClean="0">
                            <a:latin typeface="Cambria Math" panose="02040503050406030204" pitchFamily="18" charset="0"/>
                          </a:rPr>
                          <m:t>Soundness</m:t>
                        </m:r>
                      </m:num>
                      <m:den>
                        <m:func>
                          <m:funcPr>
                            <m:ctrlPr>
                              <a:rPr lang="it-IT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 sz="32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it-IT" sz="3200" b="0" i="0" smtClean="0">
                                <a:latin typeface="Cambria Math" panose="02040503050406030204" pitchFamily="18" charset="0"/>
                              </a:rPr>
                              <m:t>probability</m:t>
                            </m:r>
                            <m:r>
                              <a:rPr lang="it-IT" sz="32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it-IT" sz="3200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it-IT" sz="32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it-IT" sz="3200" b="0" i="0" smtClean="0">
                                <a:latin typeface="Cambria Math" panose="02040503050406030204" pitchFamily="18" charset="0"/>
                              </a:rPr>
                              <m:t>guessing</m:t>
                            </m:r>
                            <m:r>
                              <a:rPr lang="it-IT" sz="32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it-IT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it-IT" sz="32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func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150727"/>
                <a:ext cx="10515600" cy="797502"/>
              </a:xfrm>
              <a:blipFill rotWithShape="0">
                <a:blip r:embed="rId2"/>
                <a:stretch>
                  <a:fillRect l="-1507" t="-1527" b="-6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E81C-3C86-4579-8A25-874870AA848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Fiat-Shamir for Highly Sound Protocols is Instantiable</a:t>
            </a:r>
            <a:endParaRPr lang="en-US" dirty="0"/>
          </a:p>
        </p:txBody>
      </p:sp>
      <p:cxnSp>
        <p:nvCxnSpPr>
          <p:cNvPr id="7" name="Connettore 2 6"/>
          <p:cNvCxnSpPr/>
          <p:nvPr/>
        </p:nvCxnSpPr>
        <p:spPr>
          <a:xfrm flipV="1">
            <a:off x="2798618" y="3306184"/>
            <a:ext cx="2586182" cy="9236"/>
          </a:xfrm>
          <a:prstGeom prst="straightConnector1">
            <a:avLst/>
          </a:prstGeom>
          <a:ln w="22225">
            <a:solidFill>
              <a:schemeClr val="accent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960652" y="3643968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52" y="3643968"/>
                <a:ext cx="283411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3278666" y="2875297"/>
                <a:ext cx="19275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666" y="2875297"/>
                <a:ext cx="1927514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11316315" y="3473594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6315" y="3473594"/>
                <a:ext cx="28341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/>
          <p:cNvSpPr txBox="1"/>
          <p:nvPr/>
        </p:nvSpPr>
        <p:spPr>
          <a:xfrm>
            <a:off x="495614" y="4052089"/>
            <a:ext cx="2897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FS </a:t>
            </a:r>
            <a:r>
              <a:rPr lang="it-IT" sz="2400" dirty="0" err="1" smtClean="0"/>
              <a:t>Collapse</a:t>
            </a:r>
            <a:r>
              <a:rPr lang="en-US" sz="2400" dirty="0"/>
              <a:t> </a:t>
            </a:r>
            <a:r>
              <a:rPr lang="en-US" sz="2400" dirty="0" smtClean="0"/>
              <a:t>Adversary</a:t>
            </a:r>
            <a:endParaRPr lang="it-IT" sz="2400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10099498" y="4019576"/>
            <a:ext cx="110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Verifier</a:t>
            </a:r>
            <a:endParaRPr lang="en-US" sz="2400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239" y="2290616"/>
            <a:ext cx="1622856" cy="16228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arrotondato 14"/>
              <p:cNvSpPr/>
              <p:nvPr/>
            </p:nvSpPr>
            <p:spPr>
              <a:xfrm>
                <a:off x="3094160" y="1828648"/>
                <a:ext cx="1847289" cy="475455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h𝑘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ttangolo arrotondat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160" y="1828648"/>
                <a:ext cx="1847289" cy="475455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magin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38" y="2482512"/>
            <a:ext cx="1249370" cy="1598761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84" y="2476722"/>
            <a:ext cx="1249370" cy="1598761"/>
          </a:xfrm>
          <a:prstGeom prst="rect">
            <a:avLst/>
          </a:prstGeom>
        </p:spPr>
      </p:pic>
      <p:cxnSp>
        <p:nvCxnSpPr>
          <p:cNvPr id="18" name="Connettore 2 17"/>
          <p:cNvCxnSpPr/>
          <p:nvPr/>
        </p:nvCxnSpPr>
        <p:spPr>
          <a:xfrm flipV="1">
            <a:off x="7093525" y="2826333"/>
            <a:ext cx="2586182" cy="9236"/>
          </a:xfrm>
          <a:prstGeom prst="straightConnector1">
            <a:avLst/>
          </a:prstGeom>
          <a:ln w="222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V="1">
            <a:off x="7093525" y="3296955"/>
            <a:ext cx="2586182" cy="9236"/>
          </a:xfrm>
          <a:prstGeom prst="straightConnector1">
            <a:avLst/>
          </a:prstGeom>
          <a:ln w="22225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V="1">
            <a:off x="7093525" y="3758341"/>
            <a:ext cx="2586182" cy="9236"/>
          </a:xfrm>
          <a:prstGeom prst="straightConnector1">
            <a:avLst/>
          </a:prstGeom>
          <a:ln w="222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/>
              <p:cNvSpPr txBox="1"/>
              <p:nvPr/>
            </p:nvSpPr>
            <p:spPr>
              <a:xfrm>
                <a:off x="8232888" y="2420574"/>
                <a:ext cx="3074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CasellaDiTes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888" y="2420574"/>
                <a:ext cx="307456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/>
              <p:cNvSpPr txBox="1"/>
              <p:nvPr/>
            </p:nvSpPr>
            <p:spPr>
              <a:xfrm>
                <a:off x="8108201" y="2887006"/>
                <a:ext cx="4898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h𝑘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201" y="2887006"/>
                <a:ext cx="489814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8242130" y="3332631"/>
                <a:ext cx="4334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130" y="3332631"/>
                <a:ext cx="433452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asellaDiTesto 23"/>
          <p:cNvSpPr txBox="1"/>
          <p:nvPr/>
        </p:nvSpPr>
        <p:spPr>
          <a:xfrm>
            <a:off x="4798599" y="4019577"/>
            <a:ext cx="2961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Selective</a:t>
            </a:r>
            <a:r>
              <a:rPr lang="it-IT" sz="2400" dirty="0" smtClean="0"/>
              <a:t> FS</a:t>
            </a:r>
            <a:r>
              <a:rPr lang="en-US" sz="2400" dirty="0" smtClean="0"/>
              <a:t> Adversary</a:t>
            </a:r>
            <a:endParaRPr lang="it-IT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Fumetto 2 24"/>
              <p:cNvSpPr/>
              <p:nvPr/>
            </p:nvSpPr>
            <p:spPr>
              <a:xfrm>
                <a:off x="6794594" y="1761057"/>
                <a:ext cx="1952242" cy="674685"/>
              </a:xfrm>
              <a:prstGeom prst="wedgeRoundRectCallout">
                <a:avLst>
                  <a:gd name="adj1" fmla="val -56651"/>
                  <a:gd name="adj2" fmla="val 131080"/>
                  <a:gd name="adj3" fmla="val 16667"/>
                </a:avLst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Hope </a:t>
                </a:r>
                <a14:m>
                  <m:oMath xmlns:m="http://schemas.openxmlformats.org/officeDocument/2006/math">
                    <m:r>
                      <a:rPr lang="it-IT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Fumetto 2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594" y="1761057"/>
                <a:ext cx="1952242" cy="674685"/>
              </a:xfrm>
              <a:prstGeom prst="wedgeRoundRectCallout">
                <a:avLst>
                  <a:gd name="adj1" fmla="val -56651"/>
                  <a:gd name="adj2" fmla="val 131080"/>
                  <a:gd name="adj3" fmla="val 16667"/>
                </a:avLst>
              </a:prstGeom>
              <a:blipFill rotWithShape="0">
                <a:blip r:embed="rId1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umetto 2 25"/>
          <p:cNvSpPr/>
          <p:nvPr/>
        </p:nvSpPr>
        <p:spPr>
          <a:xfrm>
            <a:off x="7807109" y="4670876"/>
            <a:ext cx="2712558" cy="1100895"/>
          </a:xfrm>
          <a:prstGeom prst="wedgeRoundRectCallout">
            <a:avLst>
              <a:gd name="adj1" fmla="val -79465"/>
              <a:gd name="adj2" fmla="val 27885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  <a:ea typeface="Cambria Math" panose="02040503050406030204" pitchFamily="18" charset="0"/>
              </a:rPr>
              <a:t>P2</a:t>
            </a:r>
            <a:r>
              <a:rPr lang="it-IT" sz="2400" dirty="0" smtClean="0">
                <a:solidFill>
                  <a:schemeClr val="tx1"/>
                </a:solidFill>
                <a:ea typeface="Cambria Math" panose="02040503050406030204" pitchFamily="18" charset="0"/>
              </a:rPr>
              <a:t>: Ratio </a:t>
            </a:r>
            <a:r>
              <a:rPr lang="it-IT" sz="2400" dirty="0" err="1" smtClean="0">
                <a:solidFill>
                  <a:schemeClr val="tx1"/>
                </a:solidFill>
                <a:ea typeface="Cambria Math" panose="02040503050406030204" pitchFamily="18" charset="0"/>
              </a:rPr>
              <a:t>is</a:t>
            </a:r>
            <a:r>
              <a:rPr lang="it-IT" sz="2400" dirty="0" smtClean="0">
                <a:solidFill>
                  <a:schemeClr val="tx1"/>
                </a:solidFill>
                <a:ea typeface="Cambria Math" panose="02040503050406030204" pitchFamily="18" charset="0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ea typeface="Cambria Math" panose="02040503050406030204" pitchFamily="18" charset="0"/>
              </a:rPr>
              <a:t>bounded</a:t>
            </a:r>
            <a:r>
              <a:rPr lang="it-IT" sz="2400" dirty="0" smtClean="0">
                <a:solidFill>
                  <a:schemeClr val="tx1"/>
                </a:solidFill>
                <a:ea typeface="Cambria Math" panose="02040503050406030204" pitchFamily="18" charset="0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ea typeface="Cambria Math" panose="02040503050406030204" pitchFamily="18" charset="0"/>
              </a:rPr>
              <a:t>away</a:t>
            </a:r>
            <a:r>
              <a:rPr lang="it-IT" sz="2400" dirty="0" smtClean="0">
                <a:solidFill>
                  <a:schemeClr val="tx1"/>
                </a:solidFill>
                <a:ea typeface="Cambria Math" panose="02040503050406030204" pitchFamily="18" charset="0"/>
              </a:rPr>
              <a:t> from </a:t>
            </a:r>
            <a:r>
              <a:rPr lang="it-IT" sz="2400" dirty="0" err="1" smtClean="0">
                <a:solidFill>
                  <a:schemeClr val="tx1"/>
                </a:solidFill>
                <a:ea typeface="Cambria Math" panose="02040503050406030204" pitchFamily="18" charset="0"/>
              </a:rPr>
              <a:t>one</a:t>
            </a:r>
            <a:endParaRPr lang="en-US" sz="2400" dirty="0">
              <a:solidFill>
                <a:schemeClr val="tx1"/>
              </a:solidFill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/>
              <p:cNvSpPr txBox="1"/>
              <p:nvPr/>
            </p:nvSpPr>
            <p:spPr>
              <a:xfrm>
                <a:off x="5452246" y="3600073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CasellaDiTes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246" y="3600073"/>
                <a:ext cx="283411" cy="43088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26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5" grpId="0" animBg="1"/>
      <p:bldP spid="21" grpId="0"/>
      <p:bldP spid="22" grpId="0"/>
      <p:bldP spid="23" grpId="0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Intuition</a:t>
            </a:r>
            <a:r>
              <a:rPr lang="it-IT" dirty="0" smtClean="0"/>
              <a:t> for (</a:t>
            </a:r>
            <a:r>
              <a:rPr lang="it-IT" dirty="0" err="1" smtClean="0"/>
              <a:t>One</a:t>
            </a:r>
            <a:r>
              <a:rPr lang="it-IT" dirty="0" smtClean="0"/>
              <a:t>-Time) Zero Knowledge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5653757"/>
            <a:ext cx="10515600" cy="589429"/>
          </a:xfrm>
        </p:spPr>
        <p:txBody>
          <a:bodyPr>
            <a:normAutofit/>
          </a:bodyPr>
          <a:lstStyle/>
          <a:p>
            <a:r>
              <a:rPr lang="it-IT" dirty="0" err="1"/>
              <a:t>Essentially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do the </a:t>
            </a:r>
            <a:r>
              <a:rPr lang="it-IT" dirty="0" err="1"/>
              <a:t>programming</a:t>
            </a:r>
            <a:r>
              <a:rPr lang="it-IT" dirty="0"/>
              <a:t> up-front </a:t>
            </a:r>
            <a:r>
              <a:rPr lang="it-IT" dirty="0" err="1"/>
              <a:t>relying</a:t>
            </a:r>
            <a:r>
              <a:rPr lang="it-IT" dirty="0"/>
              <a:t> on </a:t>
            </a:r>
            <a:r>
              <a:rPr lang="it-IT" b="1" dirty="0"/>
              <a:t>P1</a:t>
            </a:r>
            <a:r>
              <a:rPr lang="it-IT" dirty="0"/>
              <a:t> and </a:t>
            </a:r>
            <a:r>
              <a:rPr lang="it-IT" b="1" dirty="0"/>
              <a:t>P3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E81C-3C86-4579-8A25-874870AA848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Fiat-Shamir for Highly Sound Protocols is Instantiable</a:t>
            </a:r>
            <a:endParaRPr lang="en-US" dirty="0"/>
          </a:p>
        </p:txBody>
      </p:sp>
      <p:cxnSp>
        <p:nvCxnSpPr>
          <p:cNvPr id="7" name="Connettore 2 6"/>
          <p:cNvCxnSpPr/>
          <p:nvPr/>
        </p:nvCxnSpPr>
        <p:spPr>
          <a:xfrm flipV="1">
            <a:off x="2198245" y="3306184"/>
            <a:ext cx="2586182" cy="9236"/>
          </a:xfrm>
          <a:prstGeom prst="straightConnector1">
            <a:avLst/>
          </a:prstGeom>
          <a:ln w="22225">
            <a:solidFill>
              <a:schemeClr val="accent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2715241" y="2838353"/>
                <a:ext cx="16260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241" y="2838353"/>
                <a:ext cx="1626086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10322789" y="3565954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2789" y="3565954"/>
                <a:ext cx="283411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/>
          <p:cNvSpPr txBox="1"/>
          <p:nvPr/>
        </p:nvSpPr>
        <p:spPr>
          <a:xfrm>
            <a:off x="1003614" y="4052089"/>
            <a:ext cx="100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Prover</a:t>
            </a:r>
            <a:endParaRPr lang="it-IT" sz="2400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5065680" y="4019576"/>
            <a:ext cx="110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Verifier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arrotondato 13"/>
              <p:cNvSpPr/>
              <p:nvPr/>
            </p:nvSpPr>
            <p:spPr>
              <a:xfrm>
                <a:off x="5159317" y="1622340"/>
                <a:ext cx="1847289" cy="475455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𝑐𝑟𝑠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h𝑘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ttangolo arrotondat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317" y="1622340"/>
                <a:ext cx="1847289" cy="475455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sellaDiTesto 22"/>
          <p:cNvSpPr txBox="1"/>
          <p:nvPr/>
        </p:nvSpPr>
        <p:spPr>
          <a:xfrm>
            <a:off x="8705576" y="4019577"/>
            <a:ext cx="2036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NIZK Simulator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Fumetto 2 24"/>
              <p:cNvSpPr/>
              <p:nvPr/>
            </p:nvSpPr>
            <p:spPr>
              <a:xfrm>
                <a:off x="2304009" y="3493509"/>
                <a:ext cx="2348877" cy="1100895"/>
              </a:xfrm>
              <a:prstGeom prst="wedgeRoundRectCallout">
                <a:avLst>
                  <a:gd name="adj1" fmla="val 9200"/>
                  <a:gd name="adj2" fmla="val -76158"/>
                  <a:gd name="adj3" fmla="val 16667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2400" b="1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P1</a:t>
                </a:r>
                <a:r>
                  <a:rPr lang="it-IT" sz="2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: Can be </a:t>
                </a:r>
                <a:r>
                  <a:rPr lang="it-IT" sz="2400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computed</a:t>
                </a:r>
                <a:r>
                  <a:rPr lang="it-IT" sz="2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it-IT" sz="2400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indep</a:t>
                </a:r>
                <a:r>
                  <a:rPr lang="it-IT" sz="2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. of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Fumetto 2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009" y="3493509"/>
                <a:ext cx="2348877" cy="1100895"/>
              </a:xfrm>
              <a:prstGeom prst="wedgeRoundRectCallout">
                <a:avLst>
                  <a:gd name="adj1" fmla="val 9200"/>
                  <a:gd name="adj2" fmla="val -76158"/>
                  <a:gd name="adj3" fmla="val 16667"/>
                </a:avLst>
              </a:prstGeom>
              <a:blipFill rotWithShape="0">
                <a:blip r:embed="rId6"/>
                <a:stretch>
                  <a:fillRect b="-1260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Immagin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65" y="2740490"/>
            <a:ext cx="1334365" cy="1334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/>
              <p:cNvSpPr txBox="1"/>
              <p:nvPr/>
            </p:nvSpPr>
            <p:spPr>
              <a:xfrm>
                <a:off x="851974" y="2290616"/>
                <a:ext cx="16538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)∈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CasellaDiTes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74" y="2290616"/>
                <a:ext cx="1653851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ttore 2 28"/>
          <p:cNvCxnSpPr/>
          <p:nvPr/>
        </p:nvCxnSpPr>
        <p:spPr>
          <a:xfrm flipV="1">
            <a:off x="6507030" y="3734310"/>
            <a:ext cx="2586182" cy="9236"/>
          </a:xfrm>
          <a:prstGeom prst="straightConnector1">
            <a:avLst/>
          </a:prstGeom>
          <a:ln w="22225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/>
              <p:cNvSpPr txBox="1"/>
              <p:nvPr/>
            </p:nvSpPr>
            <p:spPr>
              <a:xfrm>
                <a:off x="7100035" y="3275715"/>
                <a:ext cx="16260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CasellaDiTes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035" y="3275715"/>
                <a:ext cx="1626086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Immagine 3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853" y="2384157"/>
            <a:ext cx="856096" cy="1712193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530" y="2384157"/>
            <a:ext cx="1622856" cy="1622856"/>
          </a:xfrm>
          <a:prstGeom prst="rect">
            <a:avLst/>
          </a:prstGeom>
        </p:spPr>
      </p:pic>
      <p:pic>
        <p:nvPicPr>
          <p:cNvPr id="35" name="Immagine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909" y="1193532"/>
            <a:ext cx="475920" cy="9518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/>
              <p:cNvSpPr txBox="1"/>
              <p:nvPr/>
            </p:nvSpPr>
            <p:spPr>
              <a:xfrm>
                <a:off x="10292307" y="2640326"/>
                <a:ext cx="10787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𝑡𝑘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CasellaDiTes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307" y="2640326"/>
                <a:ext cx="1078757" cy="4308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sellaDiTesto 36"/>
          <p:cNvSpPr txBox="1"/>
          <p:nvPr/>
        </p:nvSpPr>
        <p:spPr>
          <a:xfrm>
            <a:off x="9364798" y="2092841"/>
            <a:ext cx="1482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HVZK Simulator</a:t>
            </a:r>
          </a:p>
        </p:txBody>
      </p:sp>
      <p:sp>
        <p:nvSpPr>
          <p:cNvPr id="38" name="Freccia circolare a destra 37"/>
          <p:cNvSpPr/>
          <p:nvPr/>
        </p:nvSpPr>
        <p:spPr>
          <a:xfrm rot="9725467">
            <a:off x="10635468" y="1483188"/>
            <a:ext cx="731520" cy="1216152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/>
              <p:cNvSpPr txBox="1"/>
              <p:nvPr/>
            </p:nvSpPr>
            <p:spPr>
              <a:xfrm>
                <a:off x="8013615" y="1555730"/>
                <a:ext cx="9680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CasellaDiTes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615" y="1555730"/>
                <a:ext cx="968086" cy="43088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reccia a sinistra 39"/>
          <p:cNvSpPr/>
          <p:nvPr/>
        </p:nvSpPr>
        <p:spPr>
          <a:xfrm>
            <a:off x="9136681" y="1565352"/>
            <a:ext cx="549419" cy="484632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ccia a sinistra 40"/>
          <p:cNvSpPr/>
          <p:nvPr/>
        </p:nvSpPr>
        <p:spPr>
          <a:xfrm>
            <a:off x="7238892" y="1602249"/>
            <a:ext cx="549419" cy="484632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Fumetto 2 41"/>
              <p:cNvSpPr/>
              <p:nvPr/>
            </p:nvSpPr>
            <p:spPr>
              <a:xfrm>
                <a:off x="7227421" y="2205289"/>
                <a:ext cx="2011111" cy="1100895"/>
              </a:xfrm>
              <a:prstGeom prst="wedgeRoundRectCallout">
                <a:avLst>
                  <a:gd name="adj1" fmla="val 13298"/>
                  <a:gd name="adj2" fmla="val -75284"/>
                  <a:gd name="adj3" fmla="val 16667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2400" b="1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P3</a:t>
                </a:r>
                <a:r>
                  <a:rPr lang="it-IT" sz="2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: Can be </a:t>
                </a:r>
                <a:r>
                  <a:rPr lang="it-IT" sz="2400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computed</a:t>
                </a:r>
                <a:r>
                  <a:rPr lang="it-IT" sz="2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it-IT" sz="2400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indep</a:t>
                </a:r>
                <a:r>
                  <a:rPr lang="it-IT" sz="2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. of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Fumetto 2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421" y="2205289"/>
                <a:ext cx="2011111" cy="1100895"/>
              </a:xfrm>
              <a:prstGeom prst="wedgeRoundRectCallout">
                <a:avLst>
                  <a:gd name="adj1" fmla="val 13298"/>
                  <a:gd name="adj2" fmla="val -75284"/>
                  <a:gd name="adj3" fmla="val 16667"/>
                </a:avLst>
              </a:prstGeom>
              <a:blipFill rotWithShape="0">
                <a:blip r:embed="rId16"/>
                <a:stretch>
                  <a:fillRect b="-1321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/>
              <p:cNvSpPr txBox="1"/>
              <p:nvPr/>
            </p:nvSpPr>
            <p:spPr>
              <a:xfrm>
                <a:off x="5027207" y="3201426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CasellaDiTes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07" y="3201426"/>
                <a:ext cx="283411" cy="43088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ccia circolare a sinistra 42"/>
          <p:cNvSpPr/>
          <p:nvPr/>
        </p:nvSpPr>
        <p:spPr>
          <a:xfrm>
            <a:off x="10674537" y="3817403"/>
            <a:ext cx="731520" cy="1216152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4" name="Immagine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929" y="4531904"/>
            <a:ext cx="475920" cy="951839"/>
          </a:xfrm>
          <a:prstGeom prst="rect">
            <a:avLst/>
          </a:prstGeom>
        </p:spPr>
      </p:pic>
      <p:sp>
        <p:nvSpPr>
          <p:cNvPr id="45" name="CasellaDiTesto 44"/>
          <p:cNvSpPr txBox="1"/>
          <p:nvPr/>
        </p:nvSpPr>
        <p:spPr>
          <a:xfrm>
            <a:off x="9449818" y="5431213"/>
            <a:ext cx="1482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HVZK Simulator</a:t>
            </a:r>
          </a:p>
        </p:txBody>
      </p:sp>
      <p:sp>
        <p:nvSpPr>
          <p:cNvPr id="46" name="Freccia circolare a sinistra 45"/>
          <p:cNvSpPr/>
          <p:nvPr/>
        </p:nvSpPr>
        <p:spPr>
          <a:xfrm>
            <a:off x="10914029" y="3127498"/>
            <a:ext cx="1170184" cy="2245819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/>
              <p:cNvSpPr txBox="1"/>
              <p:nvPr/>
            </p:nvSpPr>
            <p:spPr>
              <a:xfrm>
                <a:off x="7937210" y="4765004"/>
                <a:ext cx="9379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CasellaDiTes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210" y="4765004"/>
                <a:ext cx="937949" cy="43088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reccia a sinistra 47"/>
          <p:cNvSpPr/>
          <p:nvPr/>
        </p:nvSpPr>
        <p:spPr>
          <a:xfrm>
            <a:off x="9104062" y="4852324"/>
            <a:ext cx="549419" cy="484632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ccia circolare a sinistra 50"/>
          <p:cNvSpPr/>
          <p:nvPr/>
        </p:nvSpPr>
        <p:spPr>
          <a:xfrm rot="10800000">
            <a:off x="7596607" y="3630253"/>
            <a:ext cx="731520" cy="1216152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8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23" grpId="0"/>
      <p:bldP spid="25" grpId="0" animBg="1"/>
      <p:bldP spid="30" grpId="0"/>
      <p:bldP spid="36" grpId="0"/>
      <p:bldP spid="37" grpId="0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5" grpId="0"/>
      <p:bldP spid="46" grpId="0" animBg="1"/>
      <p:bldP spid="47" grpId="0"/>
      <p:bldP spid="48" grpId="0" animBg="1"/>
      <p:bldP spid="51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1096</Words>
  <Application>Microsoft Office PowerPoint</Application>
  <PresentationFormat>Widescreen</PresentationFormat>
  <Paragraphs>218</Paragraphs>
  <Slides>16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MV Boli</vt:lpstr>
      <vt:lpstr>Tema di Office</vt:lpstr>
      <vt:lpstr>Fiat-Shamir for Highly Sound Protocols is Instantiable</vt:lpstr>
      <vt:lpstr>Sigma Protocols</vt:lpstr>
      <vt:lpstr>Fiat-Shamir Transform</vt:lpstr>
      <vt:lpstr>Negative Results</vt:lpstr>
      <vt:lpstr>Our Work &amp; Talk Outline</vt:lpstr>
      <vt:lpstr>Standard Model Instantiation</vt:lpstr>
      <vt:lpstr>The Selective FS Transform</vt:lpstr>
      <vt:lpstr>Intuition for Soundness Proof</vt:lpstr>
      <vt:lpstr>Intuition for (One-Time) Zero Knowledge</vt:lpstr>
      <vt:lpstr>Highly Sound Protocols and Main Theorem</vt:lpstr>
      <vt:lpstr>Example: Blum’s QR Protocol</vt:lpstr>
      <vt:lpstr>First Compiler</vt:lpstr>
      <vt:lpstr>Second Compiler</vt:lpstr>
      <vt:lpstr>Concluding Remarks</vt:lpstr>
      <vt:lpstr>Concluding Remarks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Fiat-Shamir for Highly Sound Protocols is Instantiable</dc:title>
  <dc:creator>daniele</dc:creator>
  <cp:lastModifiedBy>daniele</cp:lastModifiedBy>
  <cp:revision>61</cp:revision>
  <dcterms:created xsi:type="dcterms:W3CDTF">2016-07-11T09:24:54Z</dcterms:created>
  <dcterms:modified xsi:type="dcterms:W3CDTF">2016-09-01T05:55:44Z</dcterms:modified>
</cp:coreProperties>
</file>